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74"/>
  </p:notesMasterIdLst>
  <p:sldIdLst>
    <p:sldId id="1256" r:id="rId2"/>
    <p:sldId id="295" r:id="rId3"/>
    <p:sldId id="544" r:id="rId4"/>
    <p:sldId id="334" r:id="rId5"/>
    <p:sldId id="1248" r:id="rId6"/>
    <p:sldId id="1250" r:id="rId7"/>
    <p:sldId id="336" r:id="rId8"/>
    <p:sldId id="1132" r:id="rId9"/>
    <p:sldId id="1220" r:id="rId10"/>
    <p:sldId id="1112" r:id="rId11"/>
    <p:sldId id="1232" r:id="rId12"/>
    <p:sldId id="1235" r:id="rId13"/>
    <p:sldId id="1233" r:id="rId14"/>
    <p:sldId id="1078" r:id="rId15"/>
    <p:sldId id="1098" r:id="rId16"/>
    <p:sldId id="1126" r:id="rId17"/>
    <p:sldId id="1099" r:id="rId18"/>
    <p:sldId id="1130" r:id="rId19"/>
    <p:sldId id="1187" r:id="rId20"/>
    <p:sldId id="1207" r:id="rId21"/>
    <p:sldId id="573" r:id="rId22"/>
    <p:sldId id="574" r:id="rId23"/>
    <p:sldId id="1152" r:id="rId24"/>
    <p:sldId id="1179" r:id="rId25"/>
    <p:sldId id="325" r:id="rId26"/>
    <p:sldId id="1261" r:id="rId27"/>
    <p:sldId id="1239" r:id="rId28"/>
    <p:sldId id="1262" r:id="rId29"/>
    <p:sldId id="1271" r:id="rId30"/>
    <p:sldId id="1241" r:id="rId31"/>
    <p:sldId id="1270" r:id="rId32"/>
    <p:sldId id="328" r:id="rId33"/>
    <p:sldId id="329" r:id="rId34"/>
    <p:sldId id="1208" r:id="rId35"/>
    <p:sldId id="1265" r:id="rId36"/>
    <p:sldId id="553" r:id="rId37"/>
    <p:sldId id="583" r:id="rId38"/>
    <p:sldId id="1079" r:id="rId39"/>
    <p:sldId id="1080" r:id="rId40"/>
    <p:sldId id="390" r:id="rId41"/>
    <p:sldId id="386" r:id="rId42"/>
    <p:sldId id="1236" r:id="rId43"/>
    <p:sldId id="1091" r:id="rId44"/>
    <p:sldId id="1223" r:id="rId45"/>
    <p:sldId id="1093" r:id="rId46"/>
    <p:sldId id="379" r:id="rId47"/>
    <p:sldId id="339" r:id="rId48"/>
    <p:sldId id="340" r:id="rId49"/>
    <p:sldId id="382" r:id="rId50"/>
    <p:sldId id="514" r:id="rId51"/>
    <p:sldId id="1225" r:id="rId52"/>
    <p:sldId id="393" r:id="rId53"/>
    <p:sldId id="394" r:id="rId54"/>
    <p:sldId id="395" r:id="rId55"/>
    <p:sldId id="352" r:id="rId56"/>
    <p:sldId id="1161" r:id="rId57"/>
    <p:sldId id="540" r:id="rId58"/>
    <p:sldId id="342" r:id="rId59"/>
    <p:sldId id="341" r:id="rId60"/>
    <p:sldId id="1163" r:id="rId61"/>
    <p:sldId id="1164" r:id="rId62"/>
    <p:sldId id="543" r:id="rId63"/>
    <p:sldId id="320" r:id="rId64"/>
    <p:sldId id="358" r:id="rId65"/>
    <p:sldId id="576" r:id="rId66"/>
    <p:sldId id="522" r:id="rId67"/>
    <p:sldId id="523" r:id="rId68"/>
    <p:sldId id="526" r:id="rId69"/>
    <p:sldId id="1224" r:id="rId70"/>
    <p:sldId id="396" r:id="rId71"/>
    <p:sldId id="1149" r:id="rId72"/>
    <p:sldId id="575" r:id="rId7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131E"/>
    <a:srgbClr val="000100"/>
    <a:srgbClr val="AD1221"/>
    <a:srgbClr val="141313"/>
    <a:srgbClr val="1D1D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6" autoAdjust="0"/>
    <p:restoredTop sz="99846" autoAdjust="0"/>
  </p:normalViewPr>
  <p:slideViewPr>
    <p:cSldViewPr snapToGrid="0" snapToObjects="1">
      <p:cViewPr varScale="1">
        <p:scale>
          <a:sx n="107" d="100"/>
          <a:sy n="107" d="100"/>
        </p:scale>
        <p:origin x="77" y="1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soren\Downloads\5._koen.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imon:Desktop:CUR:B&#248;rnelivsbog:Drenge%20og%20pige%20forbru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'Ark1'!$B$1</c:f>
              <c:strCache>
                <c:ptCount val="1"/>
                <c:pt idx="0">
                  <c:v>2012</c:v>
                </c:pt>
              </c:strCache>
            </c:strRef>
          </c:tx>
          <c:invertIfNegative val="0"/>
          <c:cat>
            <c:strRef>
              <c:f>'Ark1'!$A$2</c:f>
              <c:strCache>
                <c:ptCount val="1"/>
                <c:pt idx="0">
                  <c:v>Kategori 1</c:v>
                </c:pt>
              </c:strCache>
            </c:strRef>
          </c:cat>
          <c:val>
            <c:numRef>
              <c:f>'Ark1'!$B$2</c:f>
              <c:numCache>
                <c:formatCode>General</c:formatCode>
                <c:ptCount val="1"/>
                <c:pt idx="0">
                  <c:v>77.3</c:v>
                </c:pt>
              </c:numCache>
            </c:numRef>
          </c:val>
          <c:extLst>
            <c:ext xmlns:c16="http://schemas.microsoft.com/office/drawing/2014/chart" uri="{C3380CC4-5D6E-409C-BE32-E72D297353CC}">
              <c16:uniqueId val="{00000000-B905-4623-9F9E-0C7B02DE580C}"/>
            </c:ext>
          </c:extLst>
        </c:ser>
        <c:ser>
          <c:idx val="1"/>
          <c:order val="1"/>
          <c:tx>
            <c:strRef>
              <c:f>'Ark1'!$C$1</c:f>
              <c:strCache>
                <c:ptCount val="1"/>
                <c:pt idx="0">
                  <c:v>2017</c:v>
                </c:pt>
              </c:strCache>
            </c:strRef>
          </c:tx>
          <c:invertIfNegative val="0"/>
          <c:cat>
            <c:strRef>
              <c:f>'Ark1'!$A$2</c:f>
              <c:strCache>
                <c:ptCount val="1"/>
                <c:pt idx="0">
                  <c:v>Kategori 1</c:v>
                </c:pt>
              </c:strCache>
            </c:strRef>
          </c:cat>
          <c:val>
            <c:numRef>
              <c:f>'Ark1'!$C$2</c:f>
              <c:numCache>
                <c:formatCode>General</c:formatCode>
                <c:ptCount val="1"/>
                <c:pt idx="0">
                  <c:v>60.2</c:v>
                </c:pt>
              </c:numCache>
            </c:numRef>
          </c:val>
          <c:extLst>
            <c:ext xmlns:c16="http://schemas.microsoft.com/office/drawing/2014/chart" uri="{C3380CC4-5D6E-409C-BE32-E72D297353CC}">
              <c16:uniqueId val="{00000001-B905-4623-9F9E-0C7B02DE580C}"/>
            </c:ext>
          </c:extLst>
        </c:ser>
        <c:dLbls>
          <c:showLegendKey val="0"/>
          <c:showVal val="0"/>
          <c:showCatName val="0"/>
          <c:showSerName val="0"/>
          <c:showPercent val="0"/>
          <c:showBubbleSize val="0"/>
        </c:dLbls>
        <c:gapWidth val="150"/>
        <c:axId val="2133191352"/>
        <c:axId val="2134076248"/>
      </c:barChart>
      <c:catAx>
        <c:axId val="2133191352"/>
        <c:scaling>
          <c:orientation val="minMax"/>
        </c:scaling>
        <c:delete val="1"/>
        <c:axPos val="b"/>
        <c:numFmt formatCode="General" sourceLinked="0"/>
        <c:majorTickMark val="out"/>
        <c:minorTickMark val="none"/>
        <c:tickLblPos val="nextTo"/>
        <c:crossAx val="2134076248"/>
        <c:crosses val="autoZero"/>
        <c:auto val="1"/>
        <c:lblAlgn val="ctr"/>
        <c:lblOffset val="100"/>
        <c:noMultiLvlLbl val="0"/>
      </c:catAx>
      <c:valAx>
        <c:axId val="2134076248"/>
        <c:scaling>
          <c:orientation val="minMax"/>
        </c:scaling>
        <c:delete val="0"/>
        <c:axPos val="l"/>
        <c:numFmt formatCode="General" sourceLinked="1"/>
        <c:majorTickMark val="out"/>
        <c:minorTickMark val="none"/>
        <c:tickLblPos val="nextTo"/>
        <c:crossAx val="2133191352"/>
        <c:crosses val="autoZero"/>
        <c:crossBetween val="between"/>
      </c:valAx>
    </c:plotArea>
    <c:legend>
      <c:legendPos val="r"/>
      <c:overlay val="0"/>
    </c:legend>
    <c:plotVisOnly val="1"/>
    <c:dispBlanksAs val="gap"/>
    <c:showDLblsOverMax val="0"/>
  </c:chart>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stacked"/>
        <c:varyColors val="0"/>
        <c:ser>
          <c:idx val="0"/>
          <c:order val="0"/>
          <c:tx>
            <c:strRef>
              <c:f>Køn!$P$4</c:f>
              <c:strCache>
                <c:ptCount val="1"/>
                <c:pt idx="0">
                  <c:v>Kvinder</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Køn!$L$5:$L$21</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Køn!$P$5:$P$21</c:f>
              <c:numCache>
                <c:formatCode>0.0</c:formatCode>
                <c:ptCount val="17"/>
                <c:pt idx="0">
                  <c:v>31.072664359861591</c:v>
                </c:pt>
                <c:pt idx="1">
                  <c:v>31.763194962300105</c:v>
                </c:pt>
                <c:pt idx="2">
                  <c:v>33.455438538067682</c:v>
                </c:pt>
                <c:pt idx="3">
                  <c:v>32.719414375827427</c:v>
                </c:pt>
                <c:pt idx="4">
                  <c:v>32.498720791403727</c:v>
                </c:pt>
                <c:pt idx="5">
                  <c:v>33.496150611373494</c:v>
                </c:pt>
                <c:pt idx="6">
                  <c:v>33.398977225804401</c:v>
                </c:pt>
                <c:pt idx="7">
                  <c:v>34.494201361568201</c:v>
                </c:pt>
                <c:pt idx="8">
                  <c:v>33.478405193080803</c:v>
                </c:pt>
                <c:pt idx="9">
                  <c:v>33.25957070148263</c:v>
                </c:pt>
                <c:pt idx="10">
                  <c:v>34.272103124562136</c:v>
                </c:pt>
                <c:pt idx="11">
                  <c:v>33.614833853497345</c:v>
                </c:pt>
                <c:pt idx="12">
                  <c:v>31.957377950111436</c:v>
                </c:pt>
                <c:pt idx="13">
                  <c:v>31.704719847160888</c:v>
                </c:pt>
                <c:pt idx="14">
                  <c:v>26.118831381989267</c:v>
                </c:pt>
                <c:pt idx="15">
                  <c:v>26.036602802402058</c:v>
                </c:pt>
                <c:pt idx="16">
                  <c:v>26.046171651337019</c:v>
                </c:pt>
              </c:numCache>
            </c:numRef>
          </c:val>
          <c:extLst>
            <c:ext xmlns:c16="http://schemas.microsoft.com/office/drawing/2014/chart" uri="{C3380CC4-5D6E-409C-BE32-E72D297353CC}">
              <c16:uniqueId val="{00000000-B48A-4DF6-92B2-CCFA5B2B8908}"/>
            </c:ext>
          </c:extLst>
        </c:ser>
        <c:ser>
          <c:idx val="1"/>
          <c:order val="1"/>
          <c:tx>
            <c:strRef>
              <c:f>Køn!$O$4</c:f>
              <c:strCache>
                <c:ptCount val="1"/>
                <c:pt idx="0">
                  <c:v>Mænd</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Køn!$L$5:$L$21</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Køn!$O$5:$O$21</c:f>
              <c:numCache>
                <c:formatCode>0.0</c:formatCode>
                <c:ptCount val="17"/>
                <c:pt idx="0">
                  <c:v>68.927335640138409</c:v>
                </c:pt>
                <c:pt idx="1">
                  <c:v>68.236805037699895</c:v>
                </c:pt>
                <c:pt idx="2">
                  <c:v>66.544561461932318</c:v>
                </c:pt>
                <c:pt idx="3">
                  <c:v>67.280585624172573</c:v>
                </c:pt>
                <c:pt idx="4">
                  <c:v>67.501279208596273</c:v>
                </c:pt>
                <c:pt idx="5">
                  <c:v>66.503849388626506</c:v>
                </c:pt>
                <c:pt idx="6">
                  <c:v>66.601022774195599</c:v>
                </c:pt>
                <c:pt idx="7">
                  <c:v>65.505798638431799</c:v>
                </c:pt>
                <c:pt idx="8">
                  <c:v>66.521594806919197</c:v>
                </c:pt>
                <c:pt idx="9">
                  <c:v>66.74042929851737</c:v>
                </c:pt>
                <c:pt idx="10">
                  <c:v>65.727896875437864</c:v>
                </c:pt>
                <c:pt idx="11">
                  <c:v>66.385166146502655</c:v>
                </c:pt>
                <c:pt idx="12">
                  <c:v>68.042622049888564</c:v>
                </c:pt>
                <c:pt idx="13">
                  <c:v>68.295280152839112</c:v>
                </c:pt>
                <c:pt idx="14">
                  <c:v>73.881168618010733</c:v>
                </c:pt>
                <c:pt idx="15">
                  <c:v>73.963397197597942</c:v>
                </c:pt>
                <c:pt idx="16">
                  <c:v>73.953828348662981</c:v>
                </c:pt>
              </c:numCache>
            </c:numRef>
          </c:val>
          <c:extLst>
            <c:ext xmlns:c16="http://schemas.microsoft.com/office/drawing/2014/chart" uri="{C3380CC4-5D6E-409C-BE32-E72D297353CC}">
              <c16:uniqueId val="{00000001-B48A-4DF6-92B2-CCFA5B2B8908}"/>
            </c:ext>
          </c:extLst>
        </c:ser>
        <c:dLbls>
          <c:showLegendKey val="0"/>
          <c:showVal val="0"/>
          <c:showCatName val="0"/>
          <c:showSerName val="0"/>
          <c:showPercent val="0"/>
          <c:showBubbleSize val="0"/>
        </c:dLbls>
        <c:gapWidth val="150"/>
        <c:overlap val="100"/>
        <c:axId val="68242432"/>
        <c:axId val="68246144"/>
      </c:barChart>
      <c:catAx>
        <c:axId val="68242432"/>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da-DK"/>
          </a:p>
        </c:txPr>
        <c:crossAx val="68246144"/>
        <c:crosses val="autoZero"/>
        <c:auto val="1"/>
        <c:lblAlgn val="ctr"/>
        <c:lblOffset val="100"/>
        <c:noMultiLvlLbl val="0"/>
      </c:catAx>
      <c:valAx>
        <c:axId val="68246144"/>
        <c:scaling>
          <c:orientation val="minMax"/>
          <c:max val="100"/>
        </c:scaling>
        <c:delete val="0"/>
        <c:axPos val="l"/>
        <c:majorGridlines>
          <c:spPr>
            <a:ln w="635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da-DK" b="0"/>
                  <a:t>Pct.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da-DK"/>
            </a:p>
          </c:txPr>
        </c:title>
        <c:numFmt formatCode="0.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da-DK"/>
          </a:p>
        </c:txPr>
        <c:crossAx val="6824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da-DK"/>
        </a:p>
      </c:txPr>
    </c:legend>
    <c:plotVisOnly val="1"/>
    <c:dispBlanksAs val="gap"/>
    <c:showDLblsOverMax val="0"/>
  </c:chart>
  <c:spPr>
    <a:noFill/>
    <a:ln w="6350" cap="flat" cmpd="sng" algn="ctr">
      <a:noFill/>
      <a:prstDash val="solid"/>
      <a:miter lim="800000"/>
    </a:ln>
    <a:effectLst/>
  </c:spPr>
  <c:txPr>
    <a:bodyPr/>
    <a:lstStyle/>
    <a:p>
      <a:pPr>
        <a:defRPr>
          <a:latin typeface="Times New Roman" panose="02020603050405020304" pitchFamily="18" charset="0"/>
          <a:cs typeface="Times New Roman" panose="02020603050405020304" pitchFamily="18" charset="0"/>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'Ark1'!$B$85</c:f>
              <c:strCache>
                <c:ptCount val="1"/>
                <c:pt idx="0">
                  <c:v>Oplever at forældre vil snakke</c:v>
                </c:pt>
              </c:strCache>
            </c:strRef>
          </c:tx>
          <c:invertIfNegative val="0"/>
          <c:cat>
            <c:strRef>
              <c:f>'Ark1'!$C$84:$F$84</c:f>
              <c:strCache>
                <c:ptCount val="4"/>
                <c:pt idx="0">
                  <c:v>Ofte</c:v>
                </c:pt>
                <c:pt idx="1">
                  <c:v>Nogle gange</c:v>
                </c:pt>
                <c:pt idx="2">
                  <c:v>Sjældent</c:v>
                </c:pt>
                <c:pt idx="3">
                  <c:v>Aldrig</c:v>
                </c:pt>
              </c:strCache>
            </c:strRef>
          </c:cat>
          <c:val>
            <c:numRef>
              <c:f>'Ark1'!$C$85:$F$85</c:f>
              <c:numCache>
                <c:formatCode>General</c:formatCode>
                <c:ptCount val="4"/>
                <c:pt idx="0">
                  <c:v>65.5</c:v>
                </c:pt>
                <c:pt idx="1">
                  <c:v>49.4</c:v>
                </c:pt>
                <c:pt idx="2">
                  <c:v>18.3</c:v>
                </c:pt>
                <c:pt idx="3">
                  <c:v>10.3</c:v>
                </c:pt>
              </c:numCache>
            </c:numRef>
          </c:val>
          <c:extLst>
            <c:ext xmlns:c16="http://schemas.microsoft.com/office/drawing/2014/chart" uri="{C3380CC4-5D6E-409C-BE32-E72D297353CC}">
              <c16:uniqueId val="{00000000-FB17-4DD6-9A61-111031540063}"/>
            </c:ext>
          </c:extLst>
        </c:ser>
        <c:ser>
          <c:idx val="1"/>
          <c:order val="1"/>
          <c:tx>
            <c:strRef>
              <c:f>'Ark1'!$B$86</c:f>
              <c:strCache>
                <c:ptCount val="1"/>
                <c:pt idx="0">
                  <c:v>Oplever ikke at forældre vil snakke</c:v>
                </c:pt>
              </c:strCache>
            </c:strRef>
          </c:tx>
          <c:invertIfNegative val="0"/>
          <c:cat>
            <c:strRef>
              <c:f>'Ark1'!$C$84:$F$84</c:f>
              <c:strCache>
                <c:ptCount val="4"/>
                <c:pt idx="0">
                  <c:v>Ofte</c:v>
                </c:pt>
                <c:pt idx="1">
                  <c:v>Nogle gange</c:v>
                </c:pt>
                <c:pt idx="2">
                  <c:v>Sjældent</c:v>
                </c:pt>
                <c:pt idx="3">
                  <c:v>Aldrig</c:v>
                </c:pt>
              </c:strCache>
            </c:strRef>
          </c:cat>
          <c:val>
            <c:numRef>
              <c:f>'Ark1'!$C$86:$F$86</c:f>
              <c:numCache>
                <c:formatCode>General</c:formatCode>
                <c:ptCount val="4"/>
                <c:pt idx="0">
                  <c:v>14.4</c:v>
                </c:pt>
                <c:pt idx="1">
                  <c:v>25.5</c:v>
                </c:pt>
                <c:pt idx="2">
                  <c:v>49.7</c:v>
                </c:pt>
                <c:pt idx="3">
                  <c:v>65</c:v>
                </c:pt>
              </c:numCache>
            </c:numRef>
          </c:val>
          <c:extLst>
            <c:ext xmlns:c16="http://schemas.microsoft.com/office/drawing/2014/chart" uri="{C3380CC4-5D6E-409C-BE32-E72D297353CC}">
              <c16:uniqueId val="{00000001-FB17-4DD6-9A61-111031540063}"/>
            </c:ext>
          </c:extLst>
        </c:ser>
        <c:dLbls>
          <c:showLegendKey val="0"/>
          <c:showVal val="0"/>
          <c:showCatName val="0"/>
          <c:showSerName val="0"/>
          <c:showPercent val="0"/>
          <c:showBubbleSize val="0"/>
        </c:dLbls>
        <c:gapWidth val="150"/>
        <c:axId val="2134618168"/>
        <c:axId val="2134621144"/>
      </c:barChart>
      <c:catAx>
        <c:axId val="2134618168"/>
        <c:scaling>
          <c:orientation val="minMax"/>
        </c:scaling>
        <c:delete val="0"/>
        <c:axPos val="b"/>
        <c:numFmt formatCode="General" sourceLinked="0"/>
        <c:majorTickMark val="out"/>
        <c:minorTickMark val="none"/>
        <c:tickLblPos val="nextTo"/>
        <c:crossAx val="2134621144"/>
        <c:crosses val="autoZero"/>
        <c:auto val="1"/>
        <c:lblAlgn val="ctr"/>
        <c:lblOffset val="100"/>
        <c:noMultiLvlLbl val="0"/>
      </c:catAx>
      <c:valAx>
        <c:axId val="2134621144"/>
        <c:scaling>
          <c:orientation val="minMax"/>
          <c:max val="100"/>
        </c:scaling>
        <c:delete val="0"/>
        <c:axPos val="l"/>
        <c:numFmt formatCode="General" sourceLinked="1"/>
        <c:majorTickMark val="out"/>
        <c:minorTickMark val="none"/>
        <c:tickLblPos val="nextTo"/>
        <c:crossAx val="2134618168"/>
        <c:crosses val="autoZero"/>
        <c:crossBetween val="between"/>
        <c:majorUnit val="20"/>
      </c:valAx>
    </c:plotArea>
    <c:plotVisOnly val="1"/>
    <c:dispBlanksAs val="gap"/>
    <c:showDLblsOverMax val="0"/>
  </c:chart>
  <c:txPr>
    <a:bodyPr/>
    <a:lstStyle/>
    <a:p>
      <a:pPr>
        <a:defRPr sz="1800"/>
      </a:pPr>
      <a:endParaRPr lang="da-DK"/>
    </a:p>
  </c:txPr>
  <c:externalData r:id="rId1">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CDB8E-0DEF-4372-9850-341995DEDE77}"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0B302804-D382-4212-929C-CB79F76A3841}">
      <dgm:prSet/>
      <dgm:spPr/>
      <dgm:t>
        <a:bodyPr/>
        <a:lstStyle/>
        <a:p>
          <a:r>
            <a:rPr lang="da-DK"/>
            <a:t>Det er i højere grad de emotionelle og sociale kompetencer, snarere end kognitive kompetencer, udsatte børn og er udfordret på (Heclmann 2013) Oversat – de har svært ved at forstå det relationelle spil, der inkluderer dem i vennegrupper/klasser/fodboldklubber m.v.….</a:t>
          </a:r>
          <a:endParaRPr lang="en-US"/>
        </a:p>
      </dgm:t>
    </dgm:pt>
    <dgm:pt modelId="{8AAF638E-FCC1-4DEB-BC9C-C6E07F2ABB5E}" type="parTrans" cxnId="{D6DDE224-EDC8-436F-A4B0-D7CA417899EC}">
      <dgm:prSet/>
      <dgm:spPr/>
      <dgm:t>
        <a:bodyPr/>
        <a:lstStyle/>
        <a:p>
          <a:endParaRPr lang="en-US"/>
        </a:p>
      </dgm:t>
    </dgm:pt>
    <dgm:pt modelId="{1979B9AE-8055-45EB-8D36-C4A374F144D7}" type="sibTrans" cxnId="{D6DDE224-EDC8-436F-A4B0-D7CA417899EC}">
      <dgm:prSet/>
      <dgm:spPr/>
      <dgm:t>
        <a:bodyPr/>
        <a:lstStyle/>
        <a:p>
          <a:endParaRPr lang="en-US"/>
        </a:p>
      </dgm:t>
    </dgm:pt>
    <dgm:pt modelId="{6A7AE73F-40C0-4EA7-8C5F-7BF5299B7F85}">
      <dgm:prSet/>
      <dgm:spPr/>
      <dgm:t>
        <a:bodyPr/>
        <a:lstStyle/>
        <a:p>
          <a:r>
            <a:rPr lang="da-DK"/>
            <a:t>De børn der er tættest på ”de fagprofessionelle”, er ofte de børn som ”ligner” os…..etnisk danske børn er tæt på etnisk danske medarbejdere osv. - hvilket medvirker til at de ”perifære” børn laver deres egne fællesskaber…</a:t>
          </a:r>
          <a:endParaRPr lang="en-US"/>
        </a:p>
      </dgm:t>
    </dgm:pt>
    <dgm:pt modelId="{50B1EC8C-2844-4B87-850A-FC33BEB0C57C}" type="parTrans" cxnId="{C1B8B06A-A91D-4875-BA16-E062CC14F22A}">
      <dgm:prSet/>
      <dgm:spPr/>
      <dgm:t>
        <a:bodyPr/>
        <a:lstStyle/>
        <a:p>
          <a:endParaRPr lang="en-US"/>
        </a:p>
      </dgm:t>
    </dgm:pt>
    <dgm:pt modelId="{5145CC42-9318-4F20-9B9B-DD9ED37F02E2}" type="sibTrans" cxnId="{C1B8B06A-A91D-4875-BA16-E062CC14F22A}">
      <dgm:prSet/>
      <dgm:spPr/>
      <dgm:t>
        <a:bodyPr/>
        <a:lstStyle/>
        <a:p>
          <a:endParaRPr lang="en-US"/>
        </a:p>
      </dgm:t>
    </dgm:pt>
    <dgm:pt modelId="{4AC5FDD0-ED53-422C-9527-719326BE5376}" type="pres">
      <dgm:prSet presAssocID="{E8ECDB8E-0DEF-4372-9850-341995DEDE77}" presName="linear" presStyleCnt="0">
        <dgm:presLayoutVars>
          <dgm:animLvl val="lvl"/>
          <dgm:resizeHandles val="exact"/>
        </dgm:presLayoutVars>
      </dgm:prSet>
      <dgm:spPr/>
    </dgm:pt>
    <dgm:pt modelId="{4463F87F-EAD1-47EB-BE0B-11460C68A42F}" type="pres">
      <dgm:prSet presAssocID="{0B302804-D382-4212-929C-CB79F76A3841}" presName="parentText" presStyleLbl="node1" presStyleIdx="0" presStyleCnt="2">
        <dgm:presLayoutVars>
          <dgm:chMax val="0"/>
          <dgm:bulletEnabled val="1"/>
        </dgm:presLayoutVars>
      </dgm:prSet>
      <dgm:spPr/>
    </dgm:pt>
    <dgm:pt modelId="{EA339595-21E3-4B25-8CCA-A18E8ACD9F24}" type="pres">
      <dgm:prSet presAssocID="{1979B9AE-8055-45EB-8D36-C4A374F144D7}" presName="spacer" presStyleCnt="0"/>
      <dgm:spPr/>
    </dgm:pt>
    <dgm:pt modelId="{7D7AABA2-EC1D-4BBB-BC0E-CF9FF452239E}" type="pres">
      <dgm:prSet presAssocID="{6A7AE73F-40C0-4EA7-8C5F-7BF5299B7F85}" presName="parentText" presStyleLbl="node1" presStyleIdx="1" presStyleCnt="2">
        <dgm:presLayoutVars>
          <dgm:chMax val="0"/>
          <dgm:bulletEnabled val="1"/>
        </dgm:presLayoutVars>
      </dgm:prSet>
      <dgm:spPr/>
    </dgm:pt>
  </dgm:ptLst>
  <dgm:cxnLst>
    <dgm:cxn modelId="{D6DDE224-EDC8-436F-A4B0-D7CA417899EC}" srcId="{E8ECDB8E-0DEF-4372-9850-341995DEDE77}" destId="{0B302804-D382-4212-929C-CB79F76A3841}" srcOrd="0" destOrd="0" parTransId="{8AAF638E-FCC1-4DEB-BC9C-C6E07F2ABB5E}" sibTransId="{1979B9AE-8055-45EB-8D36-C4A374F144D7}"/>
    <dgm:cxn modelId="{C1B8B06A-A91D-4875-BA16-E062CC14F22A}" srcId="{E8ECDB8E-0DEF-4372-9850-341995DEDE77}" destId="{6A7AE73F-40C0-4EA7-8C5F-7BF5299B7F85}" srcOrd="1" destOrd="0" parTransId="{50B1EC8C-2844-4B87-850A-FC33BEB0C57C}" sibTransId="{5145CC42-9318-4F20-9B9B-DD9ED37F02E2}"/>
    <dgm:cxn modelId="{9A64117A-519D-4A9A-8BF4-00686CDD1081}" type="presOf" srcId="{6A7AE73F-40C0-4EA7-8C5F-7BF5299B7F85}" destId="{7D7AABA2-EC1D-4BBB-BC0E-CF9FF452239E}" srcOrd="0" destOrd="0" presId="urn:microsoft.com/office/officeart/2005/8/layout/vList2"/>
    <dgm:cxn modelId="{3A3DE2A2-DEFE-4560-B503-F25D2F92127A}" type="presOf" srcId="{E8ECDB8E-0DEF-4372-9850-341995DEDE77}" destId="{4AC5FDD0-ED53-422C-9527-719326BE5376}" srcOrd="0" destOrd="0" presId="urn:microsoft.com/office/officeart/2005/8/layout/vList2"/>
    <dgm:cxn modelId="{325B95C6-F380-4B24-A4F9-DC0561392289}" type="presOf" srcId="{0B302804-D382-4212-929C-CB79F76A3841}" destId="{4463F87F-EAD1-47EB-BE0B-11460C68A42F}" srcOrd="0" destOrd="0" presId="urn:microsoft.com/office/officeart/2005/8/layout/vList2"/>
    <dgm:cxn modelId="{9A7A683F-781A-49A6-B049-72CA74EF75D1}" type="presParOf" srcId="{4AC5FDD0-ED53-422C-9527-719326BE5376}" destId="{4463F87F-EAD1-47EB-BE0B-11460C68A42F}" srcOrd="0" destOrd="0" presId="urn:microsoft.com/office/officeart/2005/8/layout/vList2"/>
    <dgm:cxn modelId="{9913BC6D-4CC3-479E-962F-BA73EF09A2BD}" type="presParOf" srcId="{4AC5FDD0-ED53-422C-9527-719326BE5376}" destId="{EA339595-21E3-4B25-8CCA-A18E8ACD9F24}" srcOrd="1" destOrd="0" presId="urn:microsoft.com/office/officeart/2005/8/layout/vList2"/>
    <dgm:cxn modelId="{F9B5F96D-68FD-415D-AA31-E0B4985863A2}" type="presParOf" srcId="{4AC5FDD0-ED53-422C-9527-719326BE5376}" destId="{7D7AABA2-EC1D-4BBB-BC0E-CF9FF452239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18839F-21A9-4F5B-B50E-C725E9B1BF2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1589065-24E3-4F58-9708-3E90ADBA1B60}">
      <dgm:prSet/>
      <dgm:spPr/>
      <dgm:t>
        <a:bodyPr/>
        <a:lstStyle/>
        <a:p>
          <a:r>
            <a:rPr lang="da-DK"/>
            <a:t>Et vedholdent arbejde med at rammesætte og guide i forhold til at være en del af fællesskaber….mao. at gøre børn og unge til subjekter for hinanden…..</a:t>
          </a:r>
          <a:endParaRPr lang="en-US"/>
        </a:p>
      </dgm:t>
    </dgm:pt>
    <dgm:pt modelId="{0D2E7C88-DF4D-41CD-BCAB-47252D9389A4}" type="parTrans" cxnId="{16D74D1D-E976-44A2-B5D7-1042AF4A2A40}">
      <dgm:prSet/>
      <dgm:spPr/>
      <dgm:t>
        <a:bodyPr/>
        <a:lstStyle/>
        <a:p>
          <a:endParaRPr lang="en-US"/>
        </a:p>
      </dgm:t>
    </dgm:pt>
    <dgm:pt modelId="{6E0A33D3-3962-4091-8BC5-6994E209DE51}" type="sibTrans" cxnId="{16D74D1D-E976-44A2-B5D7-1042AF4A2A40}">
      <dgm:prSet/>
      <dgm:spPr/>
      <dgm:t>
        <a:bodyPr/>
        <a:lstStyle/>
        <a:p>
          <a:endParaRPr lang="en-US"/>
        </a:p>
      </dgm:t>
    </dgm:pt>
    <dgm:pt modelId="{53B835A8-1DFB-46D1-9C3E-51C62FCCA15B}">
      <dgm:prSet/>
      <dgm:spPr/>
      <dgm:t>
        <a:bodyPr/>
        <a:lstStyle/>
        <a:p>
          <a:r>
            <a:rPr lang="da-DK"/>
            <a:t>Der er stort potentiale i at få børn og unge til at benytte hinandens ressourcer – mao. har meningsfyldte oplevelser med ”Jeg-DU-relationer”……</a:t>
          </a:r>
          <a:endParaRPr lang="en-US"/>
        </a:p>
      </dgm:t>
    </dgm:pt>
    <dgm:pt modelId="{6FD4BB3A-AC5F-46CF-B878-994E97349D42}" type="parTrans" cxnId="{E58FD3B5-5640-4DC8-B046-8968C1ADA726}">
      <dgm:prSet/>
      <dgm:spPr/>
      <dgm:t>
        <a:bodyPr/>
        <a:lstStyle/>
        <a:p>
          <a:endParaRPr lang="en-US"/>
        </a:p>
      </dgm:t>
    </dgm:pt>
    <dgm:pt modelId="{0AC2BD2D-BE0F-40E7-918F-DC7564F4F555}" type="sibTrans" cxnId="{E58FD3B5-5640-4DC8-B046-8968C1ADA726}">
      <dgm:prSet/>
      <dgm:spPr/>
      <dgm:t>
        <a:bodyPr/>
        <a:lstStyle/>
        <a:p>
          <a:endParaRPr lang="en-US"/>
        </a:p>
      </dgm:t>
    </dgm:pt>
    <dgm:pt modelId="{33FC61C8-B038-4C07-AD41-AFB02BBAB38D}" type="pres">
      <dgm:prSet presAssocID="{4618839F-21A9-4F5B-B50E-C725E9B1BF27}" presName="linear" presStyleCnt="0">
        <dgm:presLayoutVars>
          <dgm:animLvl val="lvl"/>
          <dgm:resizeHandles val="exact"/>
        </dgm:presLayoutVars>
      </dgm:prSet>
      <dgm:spPr/>
    </dgm:pt>
    <dgm:pt modelId="{5FC5C934-845B-46E7-B91D-9B444B5F91B7}" type="pres">
      <dgm:prSet presAssocID="{A1589065-24E3-4F58-9708-3E90ADBA1B60}" presName="parentText" presStyleLbl="node1" presStyleIdx="0" presStyleCnt="2">
        <dgm:presLayoutVars>
          <dgm:chMax val="0"/>
          <dgm:bulletEnabled val="1"/>
        </dgm:presLayoutVars>
      </dgm:prSet>
      <dgm:spPr/>
    </dgm:pt>
    <dgm:pt modelId="{722B8451-4078-400F-997D-3BAE528FA69B}" type="pres">
      <dgm:prSet presAssocID="{6E0A33D3-3962-4091-8BC5-6994E209DE51}" presName="spacer" presStyleCnt="0"/>
      <dgm:spPr/>
    </dgm:pt>
    <dgm:pt modelId="{96C628B7-B66C-4351-BCD2-4671A6DFE6BF}" type="pres">
      <dgm:prSet presAssocID="{53B835A8-1DFB-46D1-9C3E-51C62FCCA15B}" presName="parentText" presStyleLbl="node1" presStyleIdx="1" presStyleCnt="2">
        <dgm:presLayoutVars>
          <dgm:chMax val="0"/>
          <dgm:bulletEnabled val="1"/>
        </dgm:presLayoutVars>
      </dgm:prSet>
      <dgm:spPr/>
    </dgm:pt>
  </dgm:ptLst>
  <dgm:cxnLst>
    <dgm:cxn modelId="{16D74D1D-E976-44A2-B5D7-1042AF4A2A40}" srcId="{4618839F-21A9-4F5B-B50E-C725E9B1BF27}" destId="{A1589065-24E3-4F58-9708-3E90ADBA1B60}" srcOrd="0" destOrd="0" parTransId="{0D2E7C88-DF4D-41CD-BCAB-47252D9389A4}" sibTransId="{6E0A33D3-3962-4091-8BC5-6994E209DE51}"/>
    <dgm:cxn modelId="{CBC7AE5E-2F5C-4D6B-B49B-F171D835C13D}" type="presOf" srcId="{4618839F-21A9-4F5B-B50E-C725E9B1BF27}" destId="{33FC61C8-B038-4C07-AD41-AFB02BBAB38D}" srcOrd="0" destOrd="0" presId="urn:microsoft.com/office/officeart/2005/8/layout/vList2"/>
    <dgm:cxn modelId="{BD80B860-F3B7-437C-B5C3-AA42145565F7}" type="presOf" srcId="{A1589065-24E3-4F58-9708-3E90ADBA1B60}" destId="{5FC5C934-845B-46E7-B91D-9B444B5F91B7}" srcOrd="0" destOrd="0" presId="urn:microsoft.com/office/officeart/2005/8/layout/vList2"/>
    <dgm:cxn modelId="{32F75F9F-610F-49B7-81EB-327304C9D048}" type="presOf" srcId="{53B835A8-1DFB-46D1-9C3E-51C62FCCA15B}" destId="{96C628B7-B66C-4351-BCD2-4671A6DFE6BF}" srcOrd="0" destOrd="0" presId="urn:microsoft.com/office/officeart/2005/8/layout/vList2"/>
    <dgm:cxn modelId="{E58FD3B5-5640-4DC8-B046-8968C1ADA726}" srcId="{4618839F-21A9-4F5B-B50E-C725E9B1BF27}" destId="{53B835A8-1DFB-46D1-9C3E-51C62FCCA15B}" srcOrd="1" destOrd="0" parTransId="{6FD4BB3A-AC5F-46CF-B878-994E97349D42}" sibTransId="{0AC2BD2D-BE0F-40E7-918F-DC7564F4F555}"/>
    <dgm:cxn modelId="{972193A0-533E-4C3B-8728-809B6E2C597F}" type="presParOf" srcId="{33FC61C8-B038-4C07-AD41-AFB02BBAB38D}" destId="{5FC5C934-845B-46E7-B91D-9B444B5F91B7}" srcOrd="0" destOrd="0" presId="urn:microsoft.com/office/officeart/2005/8/layout/vList2"/>
    <dgm:cxn modelId="{595E62A8-EC6E-4517-818A-0AF5C2942B64}" type="presParOf" srcId="{33FC61C8-B038-4C07-AD41-AFB02BBAB38D}" destId="{722B8451-4078-400F-997D-3BAE528FA69B}" srcOrd="1" destOrd="0" presId="urn:microsoft.com/office/officeart/2005/8/layout/vList2"/>
    <dgm:cxn modelId="{30EF3192-0321-4777-8418-60B0ABA35DA9}" type="presParOf" srcId="{33FC61C8-B038-4C07-AD41-AFB02BBAB38D}" destId="{96C628B7-B66C-4351-BCD2-4671A6DFE6B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799555-FCE9-4CA1-AD55-27EE0997592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EBC61E3A-9200-4FCE-A876-03984BE432FA}">
      <dgm:prSet/>
      <dgm:spPr/>
      <dgm:t>
        <a:bodyPr/>
        <a:lstStyle/>
        <a:p>
          <a:r>
            <a:rPr lang="da-DK" dirty="0"/>
            <a:t>Er vi som skoler med til at vedligeholde de eksisterende </a:t>
          </a:r>
          <a:r>
            <a:rPr lang="da-DK" dirty="0" err="1"/>
            <a:t>kønsnormativer</a:t>
          </a:r>
          <a:r>
            <a:rPr lang="da-DK" dirty="0"/>
            <a:t> i vores retorik og aktiviteter?</a:t>
          </a:r>
          <a:endParaRPr lang="en-US" dirty="0"/>
        </a:p>
      </dgm:t>
    </dgm:pt>
    <dgm:pt modelId="{7120A2F3-F972-409D-9A4B-F331675C80A5}" type="parTrans" cxnId="{B76ABA06-6A2D-4959-95BB-7BCC0E197163}">
      <dgm:prSet/>
      <dgm:spPr/>
      <dgm:t>
        <a:bodyPr/>
        <a:lstStyle/>
        <a:p>
          <a:endParaRPr lang="en-US"/>
        </a:p>
      </dgm:t>
    </dgm:pt>
    <dgm:pt modelId="{EEEDE3B3-2CF6-4DCD-B1AE-C50DAE6EF072}" type="sibTrans" cxnId="{B76ABA06-6A2D-4959-95BB-7BCC0E197163}">
      <dgm:prSet/>
      <dgm:spPr/>
      <dgm:t>
        <a:bodyPr/>
        <a:lstStyle/>
        <a:p>
          <a:endParaRPr lang="en-US"/>
        </a:p>
      </dgm:t>
    </dgm:pt>
    <dgm:pt modelId="{D815F8D7-4180-46F9-B0D5-6A446F8CD713}">
      <dgm:prSet/>
      <dgm:spPr/>
      <dgm:t>
        <a:bodyPr/>
        <a:lstStyle/>
        <a:p>
          <a:r>
            <a:rPr lang="da-DK"/>
            <a:t>Hvordan kan vi målrettet arbejdet med at skabe mere lige muligheder for kønnene? </a:t>
          </a:r>
          <a:endParaRPr lang="en-US"/>
        </a:p>
      </dgm:t>
    </dgm:pt>
    <dgm:pt modelId="{778DA154-D791-4C28-8C03-F255FCAF9282}" type="parTrans" cxnId="{A56333E0-BE55-4229-87FB-A51C0CCE125F}">
      <dgm:prSet/>
      <dgm:spPr/>
      <dgm:t>
        <a:bodyPr/>
        <a:lstStyle/>
        <a:p>
          <a:endParaRPr lang="en-US"/>
        </a:p>
      </dgm:t>
    </dgm:pt>
    <dgm:pt modelId="{84ACFA49-B132-4D27-B2BA-A62C9ED1D714}" type="sibTrans" cxnId="{A56333E0-BE55-4229-87FB-A51C0CCE125F}">
      <dgm:prSet/>
      <dgm:spPr/>
      <dgm:t>
        <a:bodyPr/>
        <a:lstStyle/>
        <a:p>
          <a:endParaRPr lang="en-US"/>
        </a:p>
      </dgm:t>
    </dgm:pt>
    <dgm:pt modelId="{EA71D4EC-6339-458B-8F80-C8647322C60E}" type="pres">
      <dgm:prSet presAssocID="{60799555-FCE9-4CA1-AD55-27EE09975928}" presName="linear" presStyleCnt="0">
        <dgm:presLayoutVars>
          <dgm:animLvl val="lvl"/>
          <dgm:resizeHandles val="exact"/>
        </dgm:presLayoutVars>
      </dgm:prSet>
      <dgm:spPr/>
    </dgm:pt>
    <dgm:pt modelId="{B50465B1-3E34-4E9C-87CF-8E1A5EE25881}" type="pres">
      <dgm:prSet presAssocID="{EBC61E3A-9200-4FCE-A876-03984BE432FA}" presName="parentText" presStyleLbl="node1" presStyleIdx="0" presStyleCnt="2">
        <dgm:presLayoutVars>
          <dgm:chMax val="0"/>
          <dgm:bulletEnabled val="1"/>
        </dgm:presLayoutVars>
      </dgm:prSet>
      <dgm:spPr/>
    </dgm:pt>
    <dgm:pt modelId="{18FDB7E4-A640-4B53-905A-5E1B9FD0A73F}" type="pres">
      <dgm:prSet presAssocID="{EEEDE3B3-2CF6-4DCD-B1AE-C50DAE6EF072}" presName="spacer" presStyleCnt="0"/>
      <dgm:spPr/>
    </dgm:pt>
    <dgm:pt modelId="{1FF79610-BA03-40AD-A490-D959F047E14D}" type="pres">
      <dgm:prSet presAssocID="{D815F8D7-4180-46F9-B0D5-6A446F8CD713}" presName="parentText" presStyleLbl="node1" presStyleIdx="1" presStyleCnt="2">
        <dgm:presLayoutVars>
          <dgm:chMax val="0"/>
          <dgm:bulletEnabled val="1"/>
        </dgm:presLayoutVars>
      </dgm:prSet>
      <dgm:spPr/>
    </dgm:pt>
  </dgm:ptLst>
  <dgm:cxnLst>
    <dgm:cxn modelId="{B76ABA06-6A2D-4959-95BB-7BCC0E197163}" srcId="{60799555-FCE9-4CA1-AD55-27EE09975928}" destId="{EBC61E3A-9200-4FCE-A876-03984BE432FA}" srcOrd="0" destOrd="0" parTransId="{7120A2F3-F972-409D-9A4B-F331675C80A5}" sibTransId="{EEEDE3B3-2CF6-4DCD-B1AE-C50DAE6EF072}"/>
    <dgm:cxn modelId="{C0B30F12-EC3C-4B9C-9325-4287E2A6EA46}" type="presOf" srcId="{60799555-FCE9-4CA1-AD55-27EE09975928}" destId="{EA71D4EC-6339-458B-8F80-C8647322C60E}" srcOrd="0" destOrd="0" presId="urn:microsoft.com/office/officeart/2005/8/layout/vList2"/>
    <dgm:cxn modelId="{508E5440-A549-49C4-90D2-732577CF0D44}" type="presOf" srcId="{EBC61E3A-9200-4FCE-A876-03984BE432FA}" destId="{B50465B1-3E34-4E9C-87CF-8E1A5EE25881}" srcOrd="0" destOrd="0" presId="urn:microsoft.com/office/officeart/2005/8/layout/vList2"/>
    <dgm:cxn modelId="{36399275-B365-4D7A-AEA2-131EA2FA7EAB}" type="presOf" srcId="{D815F8D7-4180-46F9-B0D5-6A446F8CD713}" destId="{1FF79610-BA03-40AD-A490-D959F047E14D}" srcOrd="0" destOrd="0" presId="urn:microsoft.com/office/officeart/2005/8/layout/vList2"/>
    <dgm:cxn modelId="{A56333E0-BE55-4229-87FB-A51C0CCE125F}" srcId="{60799555-FCE9-4CA1-AD55-27EE09975928}" destId="{D815F8D7-4180-46F9-B0D5-6A446F8CD713}" srcOrd="1" destOrd="0" parTransId="{778DA154-D791-4C28-8C03-F255FCAF9282}" sibTransId="{84ACFA49-B132-4D27-B2BA-A62C9ED1D714}"/>
    <dgm:cxn modelId="{9EA33A6C-81AD-4FF3-87EF-29DF4C92D6F2}" type="presParOf" srcId="{EA71D4EC-6339-458B-8F80-C8647322C60E}" destId="{B50465B1-3E34-4E9C-87CF-8E1A5EE25881}" srcOrd="0" destOrd="0" presId="urn:microsoft.com/office/officeart/2005/8/layout/vList2"/>
    <dgm:cxn modelId="{D16B2199-AD85-4271-BB4E-D438DF044A49}" type="presParOf" srcId="{EA71D4EC-6339-458B-8F80-C8647322C60E}" destId="{18FDB7E4-A640-4B53-905A-5E1B9FD0A73F}" srcOrd="1" destOrd="0" presId="urn:microsoft.com/office/officeart/2005/8/layout/vList2"/>
    <dgm:cxn modelId="{CCB11BE5-25EF-4AB6-A6DD-741C029D250A}" type="presParOf" srcId="{EA71D4EC-6339-458B-8F80-C8647322C60E}" destId="{1FF79610-BA03-40AD-A490-D959F047E14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B0E470-8D34-4C2B-9B54-F721C844E7AA}" type="doc">
      <dgm:prSet loTypeId="urn:microsoft.com/office/officeart/2005/8/layout/process4" loCatId="process" qsTypeId="urn:microsoft.com/office/officeart/2005/8/quickstyle/simple2" qsCatId="simple" csTypeId="urn:microsoft.com/office/officeart/2005/8/colors/colorful2" csCatId="colorful"/>
      <dgm:spPr/>
      <dgm:t>
        <a:bodyPr/>
        <a:lstStyle/>
        <a:p>
          <a:endParaRPr lang="en-US"/>
        </a:p>
      </dgm:t>
    </dgm:pt>
    <dgm:pt modelId="{EAEC6D6C-F69D-4475-B11C-AFC2EAC4DF01}">
      <dgm:prSet/>
      <dgm:spPr/>
      <dgm:t>
        <a:bodyPr/>
        <a:lstStyle/>
        <a:p>
          <a:r>
            <a:rPr lang="da-DK" dirty="0">
              <a:solidFill>
                <a:schemeClr val="bg1"/>
              </a:solidFill>
            </a:rPr>
            <a:t>Det korte intensive idrætsintroducerende forløb</a:t>
          </a:r>
          <a:r>
            <a:rPr lang="da-DK" dirty="0"/>
            <a:t>:</a:t>
          </a:r>
          <a:endParaRPr lang="en-US" dirty="0"/>
        </a:p>
      </dgm:t>
    </dgm:pt>
    <dgm:pt modelId="{69DAE5CD-3957-4302-9F8B-74273CD1F967}" type="parTrans" cxnId="{0C49927E-5238-4838-9E05-073E37AF9870}">
      <dgm:prSet/>
      <dgm:spPr/>
      <dgm:t>
        <a:bodyPr/>
        <a:lstStyle/>
        <a:p>
          <a:endParaRPr lang="en-US"/>
        </a:p>
      </dgm:t>
    </dgm:pt>
    <dgm:pt modelId="{50FE4E2B-E427-4227-A3B5-2B4E53A981F7}" type="sibTrans" cxnId="{0C49927E-5238-4838-9E05-073E37AF9870}">
      <dgm:prSet/>
      <dgm:spPr/>
      <dgm:t>
        <a:bodyPr/>
        <a:lstStyle/>
        <a:p>
          <a:endParaRPr lang="en-US"/>
        </a:p>
      </dgm:t>
    </dgm:pt>
    <dgm:pt modelId="{6025AE51-BE9E-4F5C-83AA-4FD11A755B21}">
      <dgm:prSet/>
      <dgm:spPr/>
      <dgm:t>
        <a:bodyPr/>
        <a:lstStyle/>
        <a:p>
          <a:r>
            <a:rPr lang="da-DK"/>
            <a:t>De intensive forløb betyder, at eleverne i det rigtige tempo – nemlig langsomt - og i en tryg arena - skolen! - bliver introduceret til aktiviteten og eventuelt oplever at mestre helt basale teknikker efter 4-6 gange af 1 1/2 times varighed. </a:t>
          </a:r>
          <a:endParaRPr lang="en-US"/>
        </a:p>
      </dgm:t>
    </dgm:pt>
    <dgm:pt modelId="{3AAE660D-5AFF-4D14-BDDC-5E1E0B4C356D}" type="parTrans" cxnId="{9958A3EB-8FD6-439D-87AD-285C53BEDE5F}">
      <dgm:prSet/>
      <dgm:spPr/>
      <dgm:t>
        <a:bodyPr/>
        <a:lstStyle/>
        <a:p>
          <a:endParaRPr lang="en-US"/>
        </a:p>
      </dgm:t>
    </dgm:pt>
    <dgm:pt modelId="{44BD91A7-3EC6-4C38-8601-16BE13F0EEC4}" type="sibTrans" cxnId="{9958A3EB-8FD6-439D-87AD-285C53BEDE5F}">
      <dgm:prSet/>
      <dgm:spPr/>
      <dgm:t>
        <a:bodyPr/>
        <a:lstStyle/>
        <a:p>
          <a:endParaRPr lang="en-US"/>
        </a:p>
      </dgm:t>
    </dgm:pt>
    <dgm:pt modelId="{D59696C7-F421-4CEB-80DE-8022F43A6343}">
      <dgm:prSet/>
      <dgm:spPr/>
      <dgm:t>
        <a:bodyPr/>
        <a:lstStyle/>
        <a:p>
          <a:r>
            <a:rPr lang="da-DK"/>
            <a:t>Kombinationen af ’mindste fællesnævner’, trygge rammer, progression, og det at man får en fortrolighed med aktivitet og instruktør, ser ud til at være nogle af de ingredienser, der skal til, hvis foreningerne skal mere end blot at lave teambuilding-events!</a:t>
          </a:r>
          <a:endParaRPr lang="en-US"/>
        </a:p>
      </dgm:t>
    </dgm:pt>
    <dgm:pt modelId="{4DD830A7-8049-4D0B-8C2F-DCC66A86117F}" type="parTrans" cxnId="{973F699D-0C2B-462B-A78E-C1BA098B2424}">
      <dgm:prSet/>
      <dgm:spPr/>
      <dgm:t>
        <a:bodyPr/>
        <a:lstStyle/>
        <a:p>
          <a:endParaRPr lang="en-US"/>
        </a:p>
      </dgm:t>
    </dgm:pt>
    <dgm:pt modelId="{C8CE1F8C-AF97-414D-8992-18E4DD7E3006}" type="sibTrans" cxnId="{973F699D-0C2B-462B-A78E-C1BA098B2424}">
      <dgm:prSet/>
      <dgm:spPr/>
      <dgm:t>
        <a:bodyPr/>
        <a:lstStyle/>
        <a:p>
          <a:endParaRPr lang="en-US"/>
        </a:p>
      </dgm:t>
    </dgm:pt>
    <dgm:pt modelId="{B4D53A1E-24C8-480F-84A0-95D44B27F93B}" type="pres">
      <dgm:prSet presAssocID="{8FB0E470-8D34-4C2B-9B54-F721C844E7AA}" presName="Name0" presStyleCnt="0">
        <dgm:presLayoutVars>
          <dgm:dir/>
          <dgm:animLvl val="lvl"/>
          <dgm:resizeHandles val="exact"/>
        </dgm:presLayoutVars>
      </dgm:prSet>
      <dgm:spPr/>
    </dgm:pt>
    <dgm:pt modelId="{4F94C7B6-3E1F-4BAA-BAA2-F6812128354A}" type="pres">
      <dgm:prSet presAssocID="{D59696C7-F421-4CEB-80DE-8022F43A6343}" presName="boxAndChildren" presStyleCnt="0"/>
      <dgm:spPr/>
    </dgm:pt>
    <dgm:pt modelId="{D951A53E-C4E6-41FC-8825-1F528B20924B}" type="pres">
      <dgm:prSet presAssocID="{D59696C7-F421-4CEB-80DE-8022F43A6343}" presName="parentTextBox" presStyleLbl="node1" presStyleIdx="0" presStyleCnt="3"/>
      <dgm:spPr/>
    </dgm:pt>
    <dgm:pt modelId="{77E5FF14-CCA6-4752-985A-F16C1692239F}" type="pres">
      <dgm:prSet presAssocID="{44BD91A7-3EC6-4C38-8601-16BE13F0EEC4}" presName="sp" presStyleCnt="0"/>
      <dgm:spPr/>
    </dgm:pt>
    <dgm:pt modelId="{A68D8612-38B3-48D2-94AB-4B76E0B977D1}" type="pres">
      <dgm:prSet presAssocID="{6025AE51-BE9E-4F5C-83AA-4FD11A755B21}" presName="arrowAndChildren" presStyleCnt="0"/>
      <dgm:spPr/>
    </dgm:pt>
    <dgm:pt modelId="{97F6B973-30D3-462C-9E7E-F56B42AA4D9D}" type="pres">
      <dgm:prSet presAssocID="{6025AE51-BE9E-4F5C-83AA-4FD11A755B21}" presName="parentTextArrow" presStyleLbl="node1" presStyleIdx="1" presStyleCnt="3"/>
      <dgm:spPr/>
    </dgm:pt>
    <dgm:pt modelId="{7E53F0B7-B01E-4E33-AC73-068FE55AE061}" type="pres">
      <dgm:prSet presAssocID="{50FE4E2B-E427-4227-A3B5-2B4E53A981F7}" presName="sp" presStyleCnt="0"/>
      <dgm:spPr/>
    </dgm:pt>
    <dgm:pt modelId="{2BE9DA58-E44B-4A65-8FA9-EBFCB72E31BA}" type="pres">
      <dgm:prSet presAssocID="{EAEC6D6C-F69D-4475-B11C-AFC2EAC4DF01}" presName="arrowAndChildren" presStyleCnt="0"/>
      <dgm:spPr/>
    </dgm:pt>
    <dgm:pt modelId="{B6AB1EC3-5A37-4789-87FB-585466391305}" type="pres">
      <dgm:prSet presAssocID="{EAEC6D6C-F69D-4475-B11C-AFC2EAC4DF01}" presName="parentTextArrow" presStyleLbl="node1" presStyleIdx="2" presStyleCnt="3"/>
      <dgm:spPr/>
    </dgm:pt>
  </dgm:ptLst>
  <dgm:cxnLst>
    <dgm:cxn modelId="{839CC703-2B13-44AC-8F84-97C22DD5F754}" type="presOf" srcId="{8FB0E470-8D34-4C2B-9B54-F721C844E7AA}" destId="{B4D53A1E-24C8-480F-84A0-95D44B27F93B}" srcOrd="0" destOrd="0" presId="urn:microsoft.com/office/officeart/2005/8/layout/process4"/>
    <dgm:cxn modelId="{0C49927E-5238-4838-9E05-073E37AF9870}" srcId="{8FB0E470-8D34-4C2B-9B54-F721C844E7AA}" destId="{EAEC6D6C-F69D-4475-B11C-AFC2EAC4DF01}" srcOrd="0" destOrd="0" parTransId="{69DAE5CD-3957-4302-9F8B-74273CD1F967}" sibTransId="{50FE4E2B-E427-4227-A3B5-2B4E53A981F7}"/>
    <dgm:cxn modelId="{973F699D-0C2B-462B-A78E-C1BA098B2424}" srcId="{8FB0E470-8D34-4C2B-9B54-F721C844E7AA}" destId="{D59696C7-F421-4CEB-80DE-8022F43A6343}" srcOrd="2" destOrd="0" parTransId="{4DD830A7-8049-4D0B-8C2F-DCC66A86117F}" sibTransId="{C8CE1F8C-AF97-414D-8992-18E4DD7E3006}"/>
    <dgm:cxn modelId="{1265959D-3FB1-4188-A73B-E923D9C37828}" type="presOf" srcId="{EAEC6D6C-F69D-4475-B11C-AFC2EAC4DF01}" destId="{B6AB1EC3-5A37-4789-87FB-585466391305}" srcOrd="0" destOrd="0" presId="urn:microsoft.com/office/officeart/2005/8/layout/process4"/>
    <dgm:cxn modelId="{38AA40EA-9612-4DFD-A3B0-7C25AB2CCB01}" type="presOf" srcId="{6025AE51-BE9E-4F5C-83AA-4FD11A755B21}" destId="{97F6B973-30D3-462C-9E7E-F56B42AA4D9D}" srcOrd="0" destOrd="0" presId="urn:microsoft.com/office/officeart/2005/8/layout/process4"/>
    <dgm:cxn modelId="{9958A3EB-8FD6-439D-87AD-285C53BEDE5F}" srcId="{8FB0E470-8D34-4C2B-9B54-F721C844E7AA}" destId="{6025AE51-BE9E-4F5C-83AA-4FD11A755B21}" srcOrd="1" destOrd="0" parTransId="{3AAE660D-5AFF-4D14-BDDC-5E1E0B4C356D}" sibTransId="{44BD91A7-3EC6-4C38-8601-16BE13F0EEC4}"/>
    <dgm:cxn modelId="{B7580FFD-BC7D-4AF9-B6BA-05D8524C4BEC}" type="presOf" srcId="{D59696C7-F421-4CEB-80DE-8022F43A6343}" destId="{D951A53E-C4E6-41FC-8825-1F528B20924B}" srcOrd="0" destOrd="0" presId="urn:microsoft.com/office/officeart/2005/8/layout/process4"/>
    <dgm:cxn modelId="{6DC32BAE-AE28-497C-B029-A60F006A8C2D}" type="presParOf" srcId="{B4D53A1E-24C8-480F-84A0-95D44B27F93B}" destId="{4F94C7B6-3E1F-4BAA-BAA2-F6812128354A}" srcOrd="0" destOrd="0" presId="urn:microsoft.com/office/officeart/2005/8/layout/process4"/>
    <dgm:cxn modelId="{0C0F4B33-C1E1-4FDB-95B1-C4F39ED4BA64}" type="presParOf" srcId="{4F94C7B6-3E1F-4BAA-BAA2-F6812128354A}" destId="{D951A53E-C4E6-41FC-8825-1F528B20924B}" srcOrd="0" destOrd="0" presId="urn:microsoft.com/office/officeart/2005/8/layout/process4"/>
    <dgm:cxn modelId="{B5C983B9-3638-4491-B94D-D07159C6855D}" type="presParOf" srcId="{B4D53A1E-24C8-480F-84A0-95D44B27F93B}" destId="{77E5FF14-CCA6-4752-985A-F16C1692239F}" srcOrd="1" destOrd="0" presId="urn:microsoft.com/office/officeart/2005/8/layout/process4"/>
    <dgm:cxn modelId="{328A0187-D3A7-4D17-A6E3-B81ABF9FEBA5}" type="presParOf" srcId="{B4D53A1E-24C8-480F-84A0-95D44B27F93B}" destId="{A68D8612-38B3-48D2-94AB-4B76E0B977D1}" srcOrd="2" destOrd="0" presId="urn:microsoft.com/office/officeart/2005/8/layout/process4"/>
    <dgm:cxn modelId="{83BD2532-E8BA-4936-A5E7-64FC5D2349F0}" type="presParOf" srcId="{A68D8612-38B3-48D2-94AB-4B76E0B977D1}" destId="{97F6B973-30D3-462C-9E7E-F56B42AA4D9D}" srcOrd="0" destOrd="0" presId="urn:microsoft.com/office/officeart/2005/8/layout/process4"/>
    <dgm:cxn modelId="{97CD9908-F65B-4AD5-A998-0818BDC76A98}" type="presParOf" srcId="{B4D53A1E-24C8-480F-84A0-95D44B27F93B}" destId="{7E53F0B7-B01E-4E33-AC73-068FE55AE061}" srcOrd="3" destOrd="0" presId="urn:microsoft.com/office/officeart/2005/8/layout/process4"/>
    <dgm:cxn modelId="{C5182465-27B7-437D-A870-08857CD261BA}" type="presParOf" srcId="{B4D53A1E-24C8-480F-84A0-95D44B27F93B}" destId="{2BE9DA58-E44B-4A65-8FA9-EBFCB72E31BA}" srcOrd="4" destOrd="0" presId="urn:microsoft.com/office/officeart/2005/8/layout/process4"/>
    <dgm:cxn modelId="{29285F35-5384-47ED-B968-E67494CB2CC0}" type="presParOf" srcId="{2BE9DA58-E44B-4A65-8FA9-EBFCB72E31BA}" destId="{B6AB1EC3-5A37-4789-87FB-58546639130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F14C2C-CE1A-4FE2-B45F-7F0C9CACCA6F}"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889952C2-C970-4FB8-B6BE-676FEC21D58D}">
      <dgm:prSet/>
      <dgm:spPr/>
      <dgm:t>
        <a:bodyPr/>
        <a:lstStyle/>
        <a:p>
          <a:r>
            <a:rPr lang="da-DK" dirty="0"/>
            <a:t>21st Century </a:t>
          </a:r>
          <a:r>
            <a:rPr lang="da-DK" dirty="0" err="1"/>
            <a:t>Skills</a:t>
          </a:r>
          <a:r>
            <a:rPr lang="da-DK" dirty="0"/>
            <a:t>:</a:t>
          </a:r>
          <a:endParaRPr lang="en-US" dirty="0"/>
        </a:p>
      </dgm:t>
    </dgm:pt>
    <dgm:pt modelId="{8CC77AC3-19F7-472A-99EE-AA0C0471FDE0}" type="parTrans" cxnId="{721457A0-CD49-4A5C-A14F-532A0963EA90}">
      <dgm:prSet/>
      <dgm:spPr/>
      <dgm:t>
        <a:bodyPr/>
        <a:lstStyle/>
        <a:p>
          <a:endParaRPr lang="en-US"/>
        </a:p>
      </dgm:t>
    </dgm:pt>
    <dgm:pt modelId="{C10C5C5B-1018-4BAC-99DE-623135AE2E21}" type="sibTrans" cxnId="{721457A0-CD49-4A5C-A14F-532A0963EA90}">
      <dgm:prSet/>
      <dgm:spPr/>
      <dgm:t>
        <a:bodyPr/>
        <a:lstStyle/>
        <a:p>
          <a:endParaRPr lang="en-US" dirty="0"/>
        </a:p>
      </dgm:t>
    </dgm:pt>
    <dgm:pt modelId="{9E28806D-DA25-4BF3-997A-86E7F10B2519}">
      <dgm:prSet/>
      <dgm:spPr/>
      <dgm:t>
        <a:bodyPr/>
        <a:lstStyle/>
        <a:p>
          <a:r>
            <a:rPr lang="da-DK" dirty="0"/>
            <a:t>Det at kunne være udenfor sin </a:t>
          </a:r>
          <a:r>
            <a:rPr lang="da-DK" b="1" dirty="0"/>
            <a:t>comfortzone</a:t>
          </a:r>
          <a:r>
            <a:rPr lang="da-DK" dirty="0"/>
            <a:t>…..</a:t>
          </a:r>
          <a:endParaRPr lang="en-US" dirty="0"/>
        </a:p>
      </dgm:t>
    </dgm:pt>
    <dgm:pt modelId="{ABFCC5DF-EAEB-4CF6-A3D2-544BD8627B41}" type="parTrans" cxnId="{2C00DCB5-F2AC-44F2-B3BA-52F18A44D3D3}">
      <dgm:prSet/>
      <dgm:spPr/>
      <dgm:t>
        <a:bodyPr/>
        <a:lstStyle/>
        <a:p>
          <a:endParaRPr lang="en-US"/>
        </a:p>
      </dgm:t>
    </dgm:pt>
    <dgm:pt modelId="{00EC5A2F-90FE-4073-9E1B-CBC6B002DD9E}" type="sibTrans" cxnId="{2C00DCB5-F2AC-44F2-B3BA-52F18A44D3D3}">
      <dgm:prSet/>
      <dgm:spPr/>
      <dgm:t>
        <a:bodyPr/>
        <a:lstStyle/>
        <a:p>
          <a:endParaRPr lang="en-US" dirty="0"/>
        </a:p>
      </dgm:t>
    </dgm:pt>
    <dgm:pt modelId="{F2B930B4-8E99-47AE-92A5-71D00AC582F8}">
      <dgm:prSet/>
      <dgm:spPr/>
      <dgm:t>
        <a:bodyPr/>
        <a:lstStyle/>
        <a:p>
          <a:r>
            <a:rPr lang="da-DK" b="1" dirty="0"/>
            <a:t>Eksperimentere </a:t>
          </a:r>
          <a:r>
            <a:rPr lang="da-DK" dirty="0"/>
            <a:t>– og turde fejle…</a:t>
          </a:r>
          <a:endParaRPr lang="en-US" dirty="0"/>
        </a:p>
      </dgm:t>
    </dgm:pt>
    <dgm:pt modelId="{20DEBE2D-C42F-45D4-BA45-CCEC6D2F3732}" type="parTrans" cxnId="{C2F953F5-DE60-4CCB-A12E-02CE9C82DF19}">
      <dgm:prSet/>
      <dgm:spPr/>
      <dgm:t>
        <a:bodyPr/>
        <a:lstStyle/>
        <a:p>
          <a:endParaRPr lang="en-US"/>
        </a:p>
      </dgm:t>
    </dgm:pt>
    <dgm:pt modelId="{D1FA04FA-AB59-4C4E-9AAC-FB70A9853552}" type="sibTrans" cxnId="{C2F953F5-DE60-4CCB-A12E-02CE9C82DF19}">
      <dgm:prSet/>
      <dgm:spPr/>
      <dgm:t>
        <a:bodyPr/>
        <a:lstStyle/>
        <a:p>
          <a:endParaRPr lang="en-US" dirty="0"/>
        </a:p>
      </dgm:t>
    </dgm:pt>
    <dgm:pt modelId="{8F059E7A-8A6D-497E-858A-BB8260E99971}">
      <dgm:prSet/>
      <dgm:spPr/>
      <dgm:t>
        <a:bodyPr/>
        <a:lstStyle/>
        <a:p>
          <a:r>
            <a:rPr lang="da-DK" dirty="0"/>
            <a:t>Evnen og viljen til </a:t>
          </a:r>
          <a:r>
            <a:rPr lang="da-DK" b="1" dirty="0"/>
            <a:t>samarbejde</a:t>
          </a:r>
          <a:endParaRPr lang="en-US" dirty="0"/>
        </a:p>
      </dgm:t>
    </dgm:pt>
    <dgm:pt modelId="{D452876F-85E4-4202-9EDB-721D0478BB78}" type="parTrans" cxnId="{97C92281-F708-4D7F-931F-1C7B996117AF}">
      <dgm:prSet/>
      <dgm:spPr/>
      <dgm:t>
        <a:bodyPr/>
        <a:lstStyle/>
        <a:p>
          <a:endParaRPr lang="en-US"/>
        </a:p>
      </dgm:t>
    </dgm:pt>
    <dgm:pt modelId="{EEFD417F-78F7-4C5D-B416-C270E694523F}" type="sibTrans" cxnId="{97C92281-F708-4D7F-931F-1C7B996117AF}">
      <dgm:prSet/>
      <dgm:spPr/>
      <dgm:t>
        <a:bodyPr/>
        <a:lstStyle/>
        <a:p>
          <a:endParaRPr lang="en-US" dirty="0"/>
        </a:p>
      </dgm:t>
    </dgm:pt>
    <dgm:pt modelId="{1F4F896B-9C54-4A05-B7C3-50F613E0BDB9}">
      <dgm:prSet/>
      <dgm:spPr/>
      <dgm:t>
        <a:bodyPr/>
        <a:lstStyle/>
        <a:p>
          <a:r>
            <a:rPr lang="da-DK" b="1" dirty="0"/>
            <a:t>Kreativitet</a:t>
          </a:r>
          <a:endParaRPr lang="en-US" dirty="0"/>
        </a:p>
      </dgm:t>
    </dgm:pt>
    <dgm:pt modelId="{990D629B-E751-439E-A2DA-6B437B3D81ED}" type="parTrans" cxnId="{0914E616-3105-4DA9-9E4E-3E3BECC07DB6}">
      <dgm:prSet/>
      <dgm:spPr/>
      <dgm:t>
        <a:bodyPr/>
        <a:lstStyle/>
        <a:p>
          <a:endParaRPr lang="en-US"/>
        </a:p>
      </dgm:t>
    </dgm:pt>
    <dgm:pt modelId="{FBFCF724-B77B-4768-B914-B95261E07B79}" type="sibTrans" cxnId="{0914E616-3105-4DA9-9E4E-3E3BECC07DB6}">
      <dgm:prSet/>
      <dgm:spPr/>
      <dgm:t>
        <a:bodyPr/>
        <a:lstStyle/>
        <a:p>
          <a:endParaRPr lang="en-US" dirty="0"/>
        </a:p>
      </dgm:t>
    </dgm:pt>
    <dgm:pt modelId="{53740879-CFF0-4AA8-B948-AB45BF953208}">
      <dgm:prSet/>
      <dgm:spPr/>
      <dgm:t>
        <a:bodyPr/>
        <a:lstStyle/>
        <a:p>
          <a:r>
            <a:rPr lang="da-DK" dirty="0"/>
            <a:t>Kritisk sans – ikke bare ”Hvad?” men også ”</a:t>
          </a:r>
          <a:r>
            <a:rPr lang="da-DK" b="1" dirty="0"/>
            <a:t>Hvorfor</a:t>
          </a:r>
          <a:r>
            <a:rPr lang="da-DK" dirty="0"/>
            <a:t>?”</a:t>
          </a:r>
          <a:endParaRPr lang="en-US" dirty="0"/>
        </a:p>
      </dgm:t>
    </dgm:pt>
    <dgm:pt modelId="{920FFB78-7859-444A-999C-8A78D5165225}" type="parTrans" cxnId="{99D0FAD5-9CF9-4537-9603-49901D2F91CF}">
      <dgm:prSet/>
      <dgm:spPr/>
      <dgm:t>
        <a:bodyPr/>
        <a:lstStyle/>
        <a:p>
          <a:endParaRPr lang="en-US"/>
        </a:p>
      </dgm:t>
    </dgm:pt>
    <dgm:pt modelId="{1C6E5E82-47D5-4BA1-87D1-AA30D4F22221}" type="sibTrans" cxnId="{99D0FAD5-9CF9-4537-9603-49901D2F91CF}">
      <dgm:prSet/>
      <dgm:spPr/>
      <dgm:t>
        <a:bodyPr/>
        <a:lstStyle/>
        <a:p>
          <a:endParaRPr lang="en-US"/>
        </a:p>
      </dgm:t>
    </dgm:pt>
    <dgm:pt modelId="{C3F2E3CD-E6F1-4109-A27F-CE1DD734FB1E}" type="pres">
      <dgm:prSet presAssocID="{C5F14C2C-CE1A-4FE2-B45F-7F0C9CACCA6F}" presName="Name0" presStyleCnt="0">
        <dgm:presLayoutVars>
          <dgm:dir/>
          <dgm:resizeHandles val="exact"/>
        </dgm:presLayoutVars>
      </dgm:prSet>
      <dgm:spPr/>
    </dgm:pt>
    <dgm:pt modelId="{025E61A4-5640-4E84-A41C-08EC3A466F2B}" type="pres">
      <dgm:prSet presAssocID="{889952C2-C970-4FB8-B6BE-676FEC21D58D}" presName="node" presStyleLbl="node1" presStyleIdx="0" presStyleCnt="6">
        <dgm:presLayoutVars>
          <dgm:bulletEnabled val="1"/>
        </dgm:presLayoutVars>
      </dgm:prSet>
      <dgm:spPr/>
    </dgm:pt>
    <dgm:pt modelId="{E404B57D-94DC-431F-911B-1D333BCB632F}" type="pres">
      <dgm:prSet presAssocID="{C10C5C5B-1018-4BAC-99DE-623135AE2E21}" presName="sibTrans" presStyleLbl="sibTrans1D1" presStyleIdx="0" presStyleCnt="5"/>
      <dgm:spPr/>
    </dgm:pt>
    <dgm:pt modelId="{F8BF7DB2-3D05-49B0-80C9-A7AE86044354}" type="pres">
      <dgm:prSet presAssocID="{C10C5C5B-1018-4BAC-99DE-623135AE2E21}" presName="connectorText" presStyleLbl="sibTrans1D1" presStyleIdx="0" presStyleCnt="5"/>
      <dgm:spPr/>
    </dgm:pt>
    <dgm:pt modelId="{1D914B3E-AC61-429A-8451-A2E3F2E555A9}" type="pres">
      <dgm:prSet presAssocID="{9E28806D-DA25-4BF3-997A-86E7F10B2519}" presName="node" presStyleLbl="node1" presStyleIdx="1" presStyleCnt="6">
        <dgm:presLayoutVars>
          <dgm:bulletEnabled val="1"/>
        </dgm:presLayoutVars>
      </dgm:prSet>
      <dgm:spPr/>
    </dgm:pt>
    <dgm:pt modelId="{6FA66910-E2F2-48CC-9C3B-3E5032764690}" type="pres">
      <dgm:prSet presAssocID="{00EC5A2F-90FE-4073-9E1B-CBC6B002DD9E}" presName="sibTrans" presStyleLbl="sibTrans1D1" presStyleIdx="1" presStyleCnt="5"/>
      <dgm:spPr/>
    </dgm:pt>
    <dgm:pt modelId="{43B38B80-83A8-40C8-8170-5D312F916B7E}" type="pres">
      <dgm:prSet presAssocID="{00EC5A2F-90FE-4073-9E1B-CBC6B002DD9E}" presName="connectorText" presStyleLbl="sibTrans1D1" presStyleIdx="1" presStyleCnt="5"/>
      <dgm:spPr/>
    </dgm:pt>
    <dgm:pt modelId="{96187C33-8F20-40A6-B27F-121FC8ED13C4}" type="pres">
      <dgm:prSet presAssocID="{F2B930B4-8E99-47AE-92A5-71D00AC582F8}" presName="node" presStyleLbl="node1" presStyleIdx="2" presStyleCnt="6">
        <dgm:presLayoutVars>
          <dgm:bulletEnabled val="1"/>
        </dgm:presLayoutVars>
      </dgm:prSet>
      <dgm:spPr/>
    </dgm:pt>
    <dgm:pt modelId="{84DE29D2-E034-4F98-9076-AE2EABA68EFA}" type="pres">
      <dgm:prSet presAssocID="{D1FA04FA-AB59-4C4E-9AAC-FB70A9853552}" presName="sibTrans" presStyleLbl="sibTrans1D1" presStyleIdx="2" presStyleCnt="5"/>
      <dgm:spPr/>
    </dgm:pt>
    <dgm:pt modelId="{DF592570-348A-4F07-A1F2-685C83695A6A}" type="pres">
      <dgm:prSet presAssocID="{D1FA04FA-AB59-4C4E-9AAC-FB70A9853552}" presName="connectorText" presStyleLbl="sibTrans1D1" presStyleIdx="2" presStyleCnt="5"/>
      <dgm:spPr/>
    </dgm:pt>
    <dgm:pt modelId="{8F4D82E9-D387-4A78-B1AC-56F7148C1CFD}" type="pres">
      <dgm:prSet presAssocID="{8F059E7A-8A6D-497E-858A-BB8260E99971}" presName="node" presStyleLbl="node1" presStyleIdx="3" presStyleCnt="6">
        <dgm:presLayoutVars>
          <dgm:bulletEnabled val="1"/>
        </dgm:presLayoutVars>
      </dgm:prSet>
      <dgm:spPr/>
    </dgm:pt>
    <dgm:pt modelId="{E2A40E87-A683-4380-A5A0-6046D31DFB8B}" type="pres">
      <dgm:prSet presAssocID="{EEFD417F-78F7-4C5D-B416-C270E694523F}" presName="sibTrans" presStyleLbl="sibTrans1D1" presStyleIdx="3" presStyleCnt="5"/>
      <dgm:spPr/>
    </dgm:pt>
    <dgm:pt modelId="{179C07BF-F7FD-420C-866F-591290312CD3}" type="pres">
      <dgm:prSet presAssocID="{EEFD417F-78F7-4C5D-B416-C270E694523F}" presName="connectorText" presStyleLbl="sibTrans1D1" presStyleIdx="3" presStyleCnt="5"/>
      <dgm:spPr/>
    </dgm:pt>
    <dgm:pt modelId="{2A4C8A47-EE88-4A32-98B5-7E7CF37A2FDD}" type="pres">
      <dgm:prSet presAssocID="{1F4F896B-9C54-4A05-B7C3-50F613E0BDB9}" presName="node" presStyleLbl="node1" presStyleIdx="4" presStyleCnt="6">
        <dgm:presLayoutVars>
          <dgm:bulletEnabled val="1"/>
        </dgm:presLayoutVars>
      </dgm:prSet>
      <dgm:spPr/>
    </dgm:pt>
    <dgm:pt modelId="{D5ED2DA8-BEFE-4784-8F22-0810B708AA39}" type="pres">
      <dgm:prSet presAssocID="{FBFCF724-B77B-4768-B914-B95261E07B79}" presName="sibTrans" presStyleLbl="sibTrans1D1" presStyleIdx="4" presStyleCnt="5"/>
      <dgm:spPr/>
    </dgm:pt>
    <dgm:pt modelId="{8904B6C4-CD73-4140-8A76-0117272D8969}" type="pres">
      <dgm:prSet presAssocID="{FBFCF724-B77B-4768-B914-B95261E07B79}" presName="connectorText" presStyleLbl="sibTrans1D1" presStyleIdx="4" presStyleCnt="5"/>
      <dgm:spPr/>
    </dgm:pt>
    <dgm:pt modelId="{E9F20F23-D823-4D91-B88C-C274008154E0}" type="pres">
      <dgm:prSet presAssocID="{53740879-CFF0-4AA8-B948-AB45BF953208}" presName="node" presStyleLbl="node1" presStyleIdx="5" presStyleCnt="6">
        <dgm:presLayoutVars>
          <dgm:bulletEnabled val="1"/>
        </dgm:presLayoutVars>
      </dgm:prSet>
      <dgm:spPr/>
    </dgm:pt>
  </dgm:ptLst>
  <dgm:cxnLst>
    <dgm:cxn modelId="{0914E616-3105-4DA9-9E4E-3E3BECC07DB6}" srcId="{C5F14C2C-CE1A-4FE2-B45F-7F0C9CACCA6F}" destId="{1F4F896B-9C54-4A05-B7C3-50F613E0BDB9}" srcOrd="4" destOrd="0" parTransId="{990D629B-E751-439E-A2DA-6B437B3D81ED}" sibTransId="{FBFCF724-B77B-4768-B914-B95261E07B79}"/>
    <dgm:cxn modelId="{0B27A521-6B4A-4E1C-882F-48C498AEC07A}" type="presOf" srcId="{D1FA04FA-AB59-4C4E-9AAC-FB70A9853552}" destId="{DF592570-348A-4F07-A1F2-685C83695A6A}" srcOrd="1" destOrd="0" presId="urn:microsoft.com/office/officeart/2016/7/layout/RepeatingBendingProcessNew"/>
    <dgm:cxn modelId="{BB3D7B28-D0F6-4921-AC73-B03A084CBC01}" type="presOf" srcId="{FBFCF724-B77B-4768-B914-B95261E07B79}" destId="{D5ED2DA8-BEFE-4784-8F22-0810B708AA39}" srcOrd="0" destOrd="0" presId="urn:microsoft.com/office/officeart/2016/7/layout/RepeatingBendingProcessNew"/>
    <dgm:cxn modelId="{78BC702F-6244-46DE-9090-5BAF5AF9C1E2}" type="presOf" srcId="{FBFCF724-B77B-4768-B914-B95261E07B79}" destId="{8904B6C4-CD73-4140-8A76-0117272D8969}" srcOrd="1" destOrd="0" presId="urn:microsoft.com/office/officeart/2016/7/layout/RepeatingBendingProcessNew"/>
    <dgm:cxn modelId="{FF820B6B-C8CD-4940-BED0-3C930E91D197}" type="presOf" srcId="{9E28806D-DA25-4BF3-997A-86E7F10B2519}" destId="{1D914B3E-AC61-429A-8451-A2E3F2E555A9}" srcOrd="0" destOrd="0" presId="urn:microsoft.com/office/officeart/2016/7/layout/RepeatingBendingProcessNew"/>
    <dgm:cxn modelId="{F0379857-3556-47F3-8CFB-BDA725FFC97B}" type="presOf" srcId="{C10C5C5B-1018-4BAC-99DE-623135AE2E21}" destId="{E404B57D-94DC-431F-911B-1D333BCB632F}" srcOrd="0" destOrd="0" presId="urn:microsoft.com/office/officeart/2016/7/layout/RepeatingBendingProcessNew"/>
    <dgm:cxn modelId="{C389AB78-95FC-4241-829F-0D9A440B8BA6}" type="presOf" srcId="{F2B930B4-8E99-47AE-92A5-71D00AC582F8}" destId="{96187C33-8F20-40A6-B27F-121FC8ED13C4}" srcOrd="0" destOrd="0" presId="urn:microsoft.com/office/officeart/2016/7/layout/RepeatingBendingProcessNew"/>
    <dgm:cxn modelId="{97C92281-F708-4D7F-931F-1C7B996117AF}" srcId="{C5F14C2C-CE1A-4FE2-B45F-7F0C9CACCA6F}" destId="{8F059E7A-8A6D-497E-858A-BB8260E99971}" srcOrd="3" destOrd="0" parTransId="{D452876F-85E4-4202-9EDB-721D0478BB78}" sibTransId="{EEFD417F-78F7-4C5D-B416-C270E694523F}"/>
    <dgm:cxn modelId="{8031C78B-75FD-48BD-BEDC-FD8E3EB6CA86}" type="presOf" srcId="{53740879-CFF0-4AA8-B948-AB45BF953208}" destId="{E9F20F23-D823-4D91-B88C-C274008154E0}" srcOrd="0" destOrd="0" presId="urn:microsoft.com/office/officeart/2016/7/layout/RepeatingBendingProcessNew"/>
    <dgm:cxn modelId="{7317568C-987A-4324-A681-FB2DB03E7768}" type="presOf" srcId="{EEFD417F-78F7-4C5D-B416-C270E694523F}" destId="{179C07BF-F7FD-420C-866F-591290312CD3}" srcOrd="1" destOrd="0" presId="urn:microsoft.com/office/officeart/2016/7/layout/RepeatingBendingProcessNew"/>
    <dgm:cxn modelId="{F462828F-0E33-4604-AA71-064DA4806ADE}" type="presOf" srcId="{D1FA04FA-AB59-4C4E-9AAC-FB70A9853552}" destId="{84DE29D2-E034-4F98-9076-AE2EABA68EFA}" srcOrd="0" destOrd="0" presId="urn:microsoft.com/office/officeart/2016/7/layout/RepeatingBendingProcessNew"/>
    <dgm:cxn modelId="{CFB1FE94-3D86-4651-B880-267E8F5AEB9E}" type="presOf" srcId="{1F4F896B-9C54-4A05-B7C3-50F613E0BDB9}" destId="{2A4C8A47-EE88-4A32-98B5-7E7CF37A2FDD}" srcOrd="0" destOrd="0" presId="urn:microsoft.com/office/officeart/2016/7/layout/RepeatingBendingProcessNew"/>
    <dgm:cxn modelId="{79D2DD98-8C4E-4167-A2EB-15E2B70060F0}" type="presOf" srcId="{8F059E7A-8A6D-497E-858A-BB8260E99971}" destId="{8F4D82E9-D387-4A78-B1AC-56F7148C1CFD}" srcOrd="0" destOrd="0" presId="urn:microsoft.com/office/officeart/2016/7/layout/RepeatingBendingProcessNew"/>
    <dgm:cxn modelId="{721457A0-CD49-4A5C-A14F-532A0963EA90}" srcId="{C5F14C2C-CE1A-4FE2-B45F-7F0C9CACCA6F}" destId="{889952C2-C970-4FB8-B6BE-676FEC21D58D}" srcOrd="0" destOrd="0" parTransId="{8CC77AC3-19F7-472A-99EE-AA0C0471FDE0}" sibTransId="{C10C5C5B-1018-4BAC-99DE-623135AE2E21}"/>
    <dgm:cxn modelId="{183EB5B1-54E2-487C-B94F-1271278E6ED9}" type="presOf" srcId="{889952C2-C970-4FB8-B6BE-676FEC21D58D}" destId="{025E61A4-5640-4E84-A41C-08EC3A466F2B}" srcOrd="0" destOrd="0" presId="urn:microsoft.com/office/officeart/2016/7/layout/RepeatingBendingProcessNew"/>
    <dgm:cxn modelId="{2C00DCB5-F2AC-44F2-B3BA-52F18A44D3D3}" srcId="{C5F14C2C-CE1A-4FE2-B45F-7F0C9CACCA6F}" destId="{9E28806D-DA25-4BF3-997A-86E7F10B2519}" srcOrd="1" destOrd="0" parTransId="{ABFCC5DF-EAEB-4CF6-A3D2-544BD8627B41}" sibTransId="{00EC5A2F-90FE-4073-9E1B-CBC6B002DD9E}"/>
    <dgm:cxn modelId="{5DA265BE-B096-4433-90C8-5EA175458DAC}" type="presOf" srcId="{C10C5C5B-1018-4BAC-99DE-623135AE2E21}" destId="{F8BF7DB2-3D05-49B0-80C9-A7AE86044354}" srcOrd="1" destOrd="0" presId="urn:microsoft.com/office/officeart/2016/7/layout/RepeatingBendingProcessNew"/>
    <dgm:cxn modelId="{865D0FC1-8FF0-4218-8A30-D7043858FCDE}" type="presOf" srcId="{EEFD417F-78F7-4C5D-B416-C270E694523F}" destId="{E2A40E87-A683-4380-A5A0-6046D31DFB8B}" srcOrd="0" destOrd="0" presId="urn:microsoft.com/office/officeart/2016/7/layout/RepeatingBendingProcessNew"/>
    <dgm:cxn modelId="{725F1AC4-54F5-42D9-BC24-335484F2E53A}" type="presOf" srcId="{00EC5A2F-90FE-4073-9E1B-CBC6B002DD9E}" destId="{43B38B80-83A8-40C8-8170-5D312F916B7E}" srcOrd="1" destOrd="0" presId="urn:microsoft.com/office/officeart/2016/7/layout/RepeatingBendingProcessNew"/>
    <dgm:cxn modelId="{99D0FAD5-9CF9-4537-9603-49901D2F91CF}" srcId="{C5F14C2C-CE1A-4FE2-B45F-7F0C9CACCA6F}" destId="{53740879-CFF0-4AA8-B948-AB45BF953208}" srcOrd="5" destOrd="0" parTransId="{920FFB78-7859-444A-999C-8A78D5165225}" sibTransId="{1C6E5E82-47D5-4BA1-87D1-AA30D4F22221}"/>
    <dgm:cxn modelId="{62AB00D7-CF68-45DB-847E-DD96B9101097}" type="presOf" srcId="{C5F14C2C-CE1A-4FE2-B45F-7F0C9CACCA6F}" destId="{C3F2E3CD-E6F1-4109-A27F-CE1DD734FB1E}" srcOrd="0" destOrd="0" presId="urn:microsoft.com/office/officeart/2016/7/layout/RepeatingBendingProcessNew"/>
    <dgm:cxn modelId="{0B2477E0-7437-4094-A3BF-2593CB536557}" type="presOf" srcId="{00EC5A2F-90FE-4073-9E1B-CBC6B002DD9E}" destId="{6FA66910-E2F2-48CC-9C3B-3E5032764690}" srcOrd="0" destOrd="0" presId="urn:microsoft.com/office/officeart/2016/7/layout/RepeatingBendingProcessNew"/>
    <dgm:cxn modelId="{C2F953F5-DE60-4CCB-A12E-02CE9C82DF19}" srcId="{C5F14C2C-CE1A-4FE2-B45F-7F0C9CACCA6F}" destId="{F2B930B4-8E99-47AE-92A5-71D00AC582F8}" srcOrd="2" destOrd="0" parTransId="{20DEBE2D-C42F-45D4-BA45-CCEC6D2F3732}" sibTransId="{D1FA04FA-AB59-4C4E-9AAC-FB70A9853552}"/>
    <dgm:cxn modelId="{F967CBCC-1C14-44E1-94E3-FCCA69359D94}" type="presParOf" srcId="{C3F2E3CD-E6F1-4109-A27F-CE1DD734FB1E}" destId="{025E61A4-5640-4E84-A41C-08EC3A466F2B}" srcOrd="0" destOrd="0" presId="urn:microsoft.com/office/officeart/2016/7/layout/RepeatingBendingProcessNew"/>
    <dgm:cxn modelId="{DBC4E318-E6AC-4F43-903D-1CFE07B901EB}" type="presParOf" srcId="{C3F2E3CD-E6F1-4109-A27F-CE1DD734FB1E}" destId="{E404B57D-94DC-431F-911B-1D333BCB632F}" srcOrd="1" destOrd="0" presId="urn:microsoft.com/office/officeart/2016/7/layout/RepeatingBendingProcessNew"/>
    <dgm:cxn modelId="{B3523F8C-AED2-4C44-8783-73025CD11867}" type="presParOf" srcId="{E404B57D-94DC-431F-911B-1D333BCB632F}" destId="{F8BF7DB2-3D05-49B0-80C9-A7AE86044354}" srcOrd="0" destOrd="0" presId="urn:microsoft.com/office/officeart/2016/7/layout/RepeatingBendingProcessNew"/>
    <dgm:cxn modelId="{8D103037-34A5-4A1F-8F26-666A6DB7AFDE}" type="presParOf" srcId="{C3F2E3CD-E6F1-4109-A27F-CE1DD734FB1E}" destId="{1D914B3E-AC61-429A-8451-A2E3F2E555A9}" srcOrd="2" destOrd="0" presId="urn:microsoft.com/office/officeart/2016/7/layout/RepeatingBendingProcessNew"/>
    <dgm:cxn modelId="{AA5335ED-34D3-41FA-AAAA-DAAFC0C51C56}" type="presParOf" srcId="{C3F2E3CD-E6F1-4109-A27F-CE1DD734FB1E}" destId="{6FA66910-E2F2-48CC-9C3B-3E5032764690}" srcOrd="3" destOrd="0" presId="urn:microsoft.com/office/officeart/2016/7/layout/RepeatingBendingProcessNew"/>
    <dgm:cxn modelId="{2AF36E71-DF22-41A0-B7C6-2BDA0DCCA463}" type="presParOf" srcId="{6FA66910-E2F2-48CC-9C3B-3E5032764690}" destId="{43B38B80-83A8-40C8-8170-5D312F916B7E}" srcOrd="0" destOrd="0" presId="urn:microsoft.com/office/officeart/2016/7/layout/RepeatingBendingProcessNew"/>
    <dgm:cxn modelId="{44E8A403-9FFF-438E-8B2B-1392873B81AB}" type="presParOf" srcId="{C3F2E3CD-E6F1-4109-A27F-CE1DD734FB1E}" destId="{96187C33-8F20-40A6-B27F-121FC8ED13C4}" srcOrd="4" destOrd="0" presId="urn:microsoft.com/office/officeart/2016/7/layout/RepeatingBendingProcessNew"/>
    <dgm:cxn modelId="{E8CAFB7E-C77A-4A2C-BE50-D19AA61F82CA}" type="presParOf" srcId="{C3F2E3CD-E6F1-4109-A27F-CE1DD734FB1E}" destId="{84DE29D2-E034-4F98-9076-AE2EABA68EFA}" srcOrd="5" destOrd="0" presId="urn:microsoft.com/office/officeart/2016/7/layout/RepeatingBendingProcessNew"/>
    <dgm:cxn modelId="{52BD7D6F-F261-4F48-AF3F-FCEB9CA40A34}" type="presParOf" srcId="{84DE29D2-E034-4F98-9076-AE2EABA68EFA}" destId="{DF592570-348A-4F07-A1F2-685C83695A6A}" srcOrd="0" destOrd="0" presId="urn:microsoft.com/office/officeart/2016/7/layout/RepeatingBendingProcessNew"/>
    <dgm:cxn modelId="{4E99B552-7403-41C2-9240-7E39D7A35D25}" type="presParOf" srcId="{C3F2E3CD-E6F1-4109-A27F-CE1DD734FB1E}" destId="{8F4D82E9-D387-4A78-B1AC-56F7148C1CFD}" srcOrd="6" destOrd="0" presId="urn:microsoft.com/office/officeart/2016/7/layout/RepeatingBendingProcessNew"/>
    <dgm:cxn modelId="{F7E90BF3-4D92-4884-B58F-4B8491AA57BE}" type="presParOf" srcId="{C3F2E3CD-E6F1-4109-A27F-CE1DD734FB1E}" destId="{E2A40E87-A683-4380-A5A0-6046D31DFB8B}" srcOrd="7" destOrd="0" presId="urn:microsoft.com/office/officeart/2016/7/layout/RepeatingBendingProcessNew"/>
    <dgm:cxn modelId="{69129A68-3F24-457D-819A-0ED232557417}" type="presParOf" srcId="{E2A40E87-A683-4380-A5A0-6046D31DFB8B}" destId="{179C07BF-F7FD-420C-866F-591290312CD3}" srcOrd="0" destOrd="0" presId="urn:microsoft.com/office/officeart/2016/7/layout/RepeatingBendingProcessNew"/>
    <dgm:cxn modelId="{53693214-DB1B-49A6-849D-5C528F7D9309}" type="presParOf" srcId="{C3F2E3CD-E6F1-4109-A27F-CE1DD734FB1E}" destId="{2A4C8A47-EE88-4A32-98B5-7E7CF37A2FDD}" srcOrd="8" destOrd="0" presId="urn:microsoft.com/office/officeart/2016/7/layout/RepeatingBendingProcessNew"/>
    <dgm:cxn modelId="{179802C0-5567-486F-A0DB-182B0E50A654}" type="presParOf" srcId="{C3F2E3CD-E6F1-4109-A27F-CE1DD734FB1E}" destId="{D5ED2DA8-BEFE-4784-8F22-0810B708AA39}" srcOrd="9" destOrd="0" presId="urn:microsoft.com/office/officeart/2016/7/layout/RepeatingBendingProcessNew"/>
    <dgm:cxn modelId="{5510971B-F20C-41AB-B6A8-BDE074C5ED68}" type="presParOf" srcId="{D5ED2DA8-BEFE-4784-8F22-0810B708AA39}" destId="{8904B6C4-CD73-4140-8A76-0117272D8969}" srcOrd="0" destOrd="0" presId="urn:microsoft.com/office/officeart/2016/7/layout/RepeatingBendingProcessNew"/>
    <dgm:cxn modelId="{83FCDF7D-BAD4-4E73-91BE-3D574D5DDCC4}" type="presParOf" srcId="{C3F2E3CD-E6F1-4109-A27F-CE1DD734FB1E}" destId="{E9F20F23-D823-4D91-B88C-C274008154E0}"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05C212-575B-4B12-9362-2CFF5354B6D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DEEF2671-DF63-4073-991B-CE63EA24A9CB}">
      <dgm:prSet/>
      <dgm:spPr/>
      <dgm:t>
        <a:bodyPr/>
        <a:lstStyle/>
        <a:p>
          <a:r>
            <a:rPr lang="da-DK"/>
            <a:t>Mod</a:t>
          </a:r>
          <a:endParaRPr lang="en-US"/>
        </a:p>
      </dgm:t>
    </dgm:pt>
    <dgm:pt modelId="{47A62697-5A58-4F0D-8827-9BD0853C1ABF}" type="parTrans" cxnId="{B994064A-6285-41E3-8C63-8FBF98C6108B}">
      <dgm:prSet/>
      <dgm:spPr/>
      <dgm:t>
        <a:bodyPr/>
        <a:lstStyle/>
        <a:p>
          <a:endParaRPr lang="en-US"/>
        </a:p>
      </dgm:t>
    </dgm:pt>
    <dgm:pt modelId="{AAFC4AF6-4494-424B-98DA-C51CC3D1C01C}" type="sibTrans" cxnId="{B994064A-6285-41E3-8C63-8FBF98C6108B}">
      <dgm:prSet/>
      <dgm:spPr/>
      <dgm:t>
        <a:bodyPr/>
        <a:lstStyle/>
        <a:p>
          <a:endParaRPr lang="en-US"/>
        </a:p>
      </dgm:t>
    </dgm:pt>
    <dgm:pt modelId="{DED7BDB3-A82E-4E09-8ACA-2FBF84289364}">
      <dgm:prSet/>
      <dgm:spPr/>
      <dgm:t>
        <a:bodyPr/>
        <a:lstStyle/>
        <a:p>
          <a:r>
            <a:rPr lang="da-DK"/>
            <a:t>Nysgerrighed/det eksperimenternede</a:t>
          </a:r>
          <a:endParaRPr lang="en-US"/>
        </a:p>
      </dgm:t>
    </dgm:pt>
    <dgm:pt modelId="{63D45CDD-D315-4548-9B36-DF9B65D86C8B}" type="parTrans" cxnId="{E2C15B09-E2DD-4B12-97B9-350BAA1452BC}">
      <dgm:prSet/>
      <dgm:spPr/>
      <dgm:t>
        <a:bodyPr/>
        <a:lstStyle/>
        <a:p>
          <a:endParaRPr lang="en-US"/>
        </a:p>
      </dgm:t>
    </dgm:pt>
    <dgm:pt modelId="{3732AA03-7CCA-461F-A29A-A2C7955AF626}" type="sibTrans" cxnId="{E2C15B09-E2DD-4B12-97B9-350BAA1452BC}">
      <dgm:prSet/>
      <dgm:spPr/>
      <dgm:t>
        <a:bodyPr/>
        <a:lstStyle/>
        <a:p>
          <a:endParaRPr lang="en-US"/>
        </a:p>
      </dgm:t>
    </dgm:pt>
    <dgm:pt modelId="{A611E213-9819-47DC-8E34-054C0D2BB12F}">
      <dgm:prSet/>
      <dgm:spPr/>
      <dgm:t>
        <a:bodyPr/>
        <a:lstStyle/>
        <a:p>
          <a:r>
            <a:rPr lang="da-DK"/>
            <a:t>Udvikling frem for præstation</a:t>
          </a:r>
          <a:endParaRPr lang="en-US"/>
        </a:p>
      </dgm:t>
    </dgm:pt>
    <dgm:pt modelId="{51A8288C-67DB-4AF6-A20C-B0580D29FB08}" type="parTrans" cxnId="{598851A3-0DD0-4745-BE85-F3F01A147301}">
      <dgm:prSet/>
      <dgm:spPr/>
      <dgm:t>
        <a:bodyPr/>
        <a:lstStyle/>
        <a:p>
          <a:endParaRPr lang="en-US"/>
        </a:p>
      </dgm:t>
    </dgm:pt>
    <dgm:pt modelId="{1353F2AE-ECFF-4335-B5C2-B4A98FF61F55}" type="sibTrans" cxnId="{598851A3-0DD0-4745-BE85-F3F01A147301}">
      <dgm:prSet/>
      <dgm:spPr/>
      <dgm:t>
        <a:bodyPr/>
        <a:lstStyle/>
        <a:p>
          <a:endParaRPr lang="en-US"/>
        </a:p>
      </dgm:t>
    </dgm:pt>
    <dgm:pt modelId="{4AD542B6-39FC-4C19-AEAB-D06C9075A465}">
      <dgm:prSet/>
      <dgm:spPr/>
      <dgm:t>
        <a:bodyPr/>
        <a:lstStyle/>
        <a:p>
          <a:r>
            <a:rPr lang="da-DK"/>
            <a:t>Vi gør ting sammen……</a:t>
          </a:r>
          <a:endParaRPr lang="en-US"/>
        </a:p>
      </dgm:t>
    </dgm:pt>
    <dgm:pt modelId="{3588E7AA-CCFF-47BF-A701-688B7BF68473}" type="parTrans" cxnId="{32B4C078-42C3-4347-9E9A-536370A34566}">
      <dgm:prSet/>
      <dgm:spPr/>
      <dgm:t>
        <a:bodyPr/>
        <a:lstStyle/>
        <a:p>
          <a:endParaRPr lang="en-US"/>
        </a:p>
      </dgm:t>
    </dgm:pt>
    <dgm:pt modelId="{1E267F9F-C3FF-400A-AE0A-6ADDED4AD2C4}" type="sibTrans" cxnId="{32B4C078-42C3-4347-9E9A-536370A34566}">
      <dgm:prSet/>
      <dgm:spPr/>
      <dgm:t>
        <a:bodyPr/>
        <a:lstStyle/>
        <a:p>
          <a:endParaRPr lang="en-US"/>
        </a:p>
      </dgm:t>
    </dgm:pt>
    <dgm:pt modelId="{ACCE30C1-1E5E-4576-A9F2-BA1BD3C17A5F}" type="pres">
      <dgm:prSet presAssocID="{5505C212-575B-4B12-9362-2CFF5354B6D8}" presName="outerComposite" presStyleCnt="0">
        <dgm:presLayoutVars>
          <dgm:chMax val="5"/>
          <dgm:dir/>
          <dgm:resizeHandles val="exact"/>
        </dgm:presLayoutVars>
      </dgm:prSet>
      <dgm:spPr/>
    </dgm:pt>
    <dgm:pt modelId="{D4441926-D5C3-47EB-A8D6-8611D4E75FE5}" type="pres">
      <dgm:prSet presAssocID="{5505C212-575B-4B12-9362-2CFF5354B6D8}" presName="dummyMaxCanvas" presStyleCnt="0">
        <dgm:presLayoutVars/>
      </dgm:prSet>
      <dgm:spPr/>
    </dgm:pt>
    <dgm:pt modelId="{0E9EE065-D415-4DF6-BAFA-D60512BD5CBA}" type="pres">
      <dgm:prSet presAssocID="{5505C212-575B-4B12-9362-2CFF5354B6D8}" presName="FourNodes_1" presStyleLbl="node1" presStyleIdx="0" presStyleCnt="4">
        <dgm:presLayoutVars>
          <dgm:bulletEnabled val="1"/>
        </dgm:presLayoutVars>
      </dgm:prSet>
      <dgm:spPr/>
    </dgm:pt>
    <dgm:pt modelId="{3ABC915C-F076-4AFC-8D08-94BBD8D73039}" type="pres">
      <dgm:prSet presAssocID="{5505C212-575B-4B12-9362-2CFF5354B6D8}" presName="FourNodes_2" presStyleLbl="node1" presStyleIdx="1" presStyleCnt="4">
        <dgm:presLayoutVars>
          <dgm:bulletEnabled val="1"/>
        </dgm:presLayoutVars>
      </dgm:prSet>
      <dgm:spPr/>
    </dgm:pt>
    <dgm:pt modelId="{954B574E-2892-4AA5-BEDF-63BBFD9266D6}" type="pres">
      <dgm:prSet presAssocID="{5505C212-575B-4B12-9362-2CFF5354B6D8}" presName="FourNodes_3" presStyleLbl="node1" presStyleIdx="2" presStyleCnt="4">
        <dgm:presLayoutVars>
          <dgm:bulletEnabled val="1"/>
        </dgm:presLayoutVars>
      </dgm:prSet>
      <dgm:spPr/>
    </dgm:pt>
    <dgm:pt modelId="{58F5306B-CC6E-4D1B-BB08-9B18B78AC761}" type="pres">
      <dgm:prSet presAssocID="{5505C212-575B-4B12-9362-2CFF5354B6D8}" presName="FourNodes_4" presStyleLbl="node1" presStyleIdx="3" presStyleCnt="4">
        <dgm:presLayoutVars>
          <dgm:bulletEnabled val="1"/>
        </dgm:presLayoutVars>
      </dgm:prSet>
      <dgm:spPr/>
    </dgm:pt>
    <dgm:pt modelId="{DF58ABA3-85CB-4EF1-BD36-D9048FBDB653}" type="pres">
      <dgm:prSet presAssocID="{5505C212-575B-4B12-9362-2CFF5354B6D8}" presName="FourConn_1-2" presStyleLbl="fgAccFollowNode1" presStyleIdx="0" presStyleCnt="3">
        <dgm:presLayoutVars>
          <dgm:bulletEnabled val="1"/>
        </dgm:presLayoutVars>
      </dgm:prSet>
      <dgm:spPr/>
    </dgm:pt>
    <dgm:pt modelId="{662B3F3F-D311-4DC8-BA40-6733BFA9B83D}" type="pres">
      <dgm:prSet presAssocID="{5505C212-575B-4B12-9362-2CFF5354B6D8}" presName="FourConn_2-3" presStyleLbl="fgAccFollowNode1" presStyleIdx="1" presStyleCnt="3">
        <dgm:presLayoutVars>
          <dgm:bulletEnabled val="1"/>
        </dgm:presLayoutVars>
      </dgm:prSet>
      <dgm:spPr/>
    </dgm:pt>
    <dgm:pt modelId="{18E8B135-BF8F-4507-B63B-5CAE6EC8A7E8}" type="pres">
      <dgm:prSet presAssocID="{5505C212-575B-4B12-9362-2CFF5354B6D8}" presName="FourConn_3-4" presStyleLbl="fgAccFollowNode1" presStyleIdx="2" presStyleCnt="3">
        <dgm:presLayoutVars>
          <dgm:bulletEnabled val="1"/>
        </dgm:presLayoutVars>
      </dgm:prSet>
      <dgm:spPr/>
    </dgm:pt>
    <dgm:pt modelId="{E3AA7991-9CB3-4B5E-9757-AFB365817A64}" type="pres">
      <dgm:prSet presAssocID="{5505C212-575B-4B12-9362-2CFF5354B6D8}" presName="FourNodes_1_text" presStyleLbl="node1" presStyleIdx="3" presStyleCnt="4">
        <dgm:presLayoutVars>
          <dgm:bulletEnabled val="1"/>
        </dgm:presLayoutVars>
      </dgm:prSet>
      <dgm:spPr/>
    </dgm:pt>
    <dgm:pt modelId="{9DE87C2F-7AE6-434E-827C-BBA0450ECE30}" type="pres">
      <dgm:prSet presAssocID="{5505C212-575B-4B12-9362-2CFF5354B6D8}" presName="FourNodes_2_text" presStyleLbl="node1" presStyleIdx="3" presStyleCnt="4">
        <dgm:presLayoutVars>
          <dgm:bulletEnabled val="1"/>
        </dgm:presLayoutVars>
      </dgm:prSet>
      <dgm:spPr/>
    </dgm:pt>
    <dgm:pt modelId="{9DB74C9A-0DCC-4CDA-A900-0285C78BA8B9}" type="pres">
      <dgm:prSet presAssocID="{5505C212-575B-4B12-9362-2CFF5354B6D8}" presName="FourNodes_3_text" presStyleLbl="node1" presStyleIdx="3" presStyleCnt="4">
        <dgm:presLayoutVars>
          <dgm:bulletEnabled val="1"/>
        </dgm:presLayoutVars>
      </dgm:prSet>
      <dgm:spPr/>
    </dgm:pt>
    <dgm:pt modelId="{671D983A-CF3D-4774-9118-5101DD9EE2CE}" type="pres">
      <dgm:prSet presAssocID="{5505C212-575B-4B12-9362-2CFF5354B6D8}" presName="FourNodes_4_text" presStyleLbl="node1" presStyleIdx="3" presStyleCnt="4">
        <dgm:presLayoutVars>
          <dgm:bulletEnabled val="1"/>
        </dgm:presLayoutVars>
      </dgm:prSet>
      <dgm:spPr/>
    </dgm:pt>
  </dgm:ptLst>
  <dgm:cxnLst>
    <dgm:cxn modelId="{E2C15B09-E2DD-4B12-97B9-350BAA1452BC}" srcId="{5505C212-575B-4B12-9362-2CFF5354B6D8}" destId="{DED7BDB3-A82E-4E09-8ACA-2FBF84289364}" srcOrd="1" destOrd="0" parTransId="{63D45CDD-D315-4548-9B36-DF9B65D86C8B}" sibTransId="{3732AA03-7CCA-461F-A29A-A2C7955AF626}"/>
    <dgm:cxn modelId="{C2A0D028-A35C-435B-BFB2-D649514904AA}" type="presOf" srcId="{3732AA03-7CCA-461F-A29A-A2C7955AF626}" destId="{662B3F3F-D311-4DC8-BA40-6733BFA9B83D}" srcOrd="0" destOrd="0" presId="urn:microsoft.com/office/officeart/2005/8/layout/vProcess5"/>
    <dgm:cxn modelId="{4D2DD031-0B33-4F06-863C-9F1D437CC0F4}" type="presOf" srcId="{A611E213-9819-47DC-8E34-054C0D2BB12F}" destId="{954B574E-2892-4AA5-BEDF-63BBFD9266D6}" srcOrd="0" destOrd="0" presId="urn:microsoft.com/office/officeart/2005/8/layout/vProcess5"/>
    <dgm:cxn modelId="{40D3A25F-7E4E-4DDC-90B3-6094D9E7A0D7}" type="presOf" srcId="{1353F2AE-ECFF-4335-B5C2-B4A98FF61F55}" destId="{18E8B135-BF8F-4507-B63B-5CAE6EC8A7E8}" srcOrd="0" destOrd="0" presId="urn:microsoft.com/office/officeart/2005/8/layout/vProcess5"/>
    <dgm:cxn modelId="{1982FE68-52AB-47C0-9873-82B222655A3F}" type="presOf" srcId="{DEEF2671-DF63-4073-991B-CE63EA24A9CB}" destId="{0E9EE065-D415-4DF6-BAFA-D60512BD5CBA}" srcOrd="0" destOrd="0" presId="urn:microsoft.com/office/officeart/2005/8/layout/vProcess5"/>
    <dgm:cxn modelId="{B994064A-6285-41E3-8C63-8FBF98C6108B}" srcId="{5505C212-575B-4B12-9362-2CFF5354B6D8}" destId="{DEEF2671-DF63-4073-991B-CE63EA24A9CB}" srcOrd="0" destOrd="0" parTransId="{47A62697-5A58-4F0D-8827-9BD0853C1ABF}" sibTransId="{AAFC4AF6-4494-424B-98DA-C51CC3D1C01C}"/>
    <dgm:cxn modelId="{A9FC246A-449E-4EC0-8874-4EDAA804D036}" type="presOf" srcId="{4AD542B6-39FC-4C19-AEAB-D06C9075A465}" destId="{58F5306B-CC6E-4D1B-BB08-9B18B78AC761}" srcOrd="0" destOrd="0" presId="urn:microsoft.com/office/officeart/2005/8/layout/vProcess5"/>
    <dgm:cxn modelId="{B371DA52-67C5-4834-86FF-A0D4044658DC}" type="presOf" srcId="{DEEF2671-DF63-4073-991B-CE63EA24A9CB}" destId="{E3AA7991-9CB3-4B5E-9757-AFB365817A64}" srcOrd="1" destOrd="0" presId="urn:microsoft.com/office/officeart/2005/8/layout/vProcess5"/>
    <dgm:cxn modelId="{91A90C58-3EEC-423D-B676-916B2613B35E}" type="presOf" srcId="{5505C212-575B-4B12-9362-2CFF5354B6D8}" destId="{ACCE30C1-1E5E-4576-A9F2-BA1BD3C17A5F}" srcOrd="0" destOrd="0" presId="urn:microsoft.com/office/officeart/2005/8/layout/vProcess5"/>
    <dgm:cxn modelId="{32B4C078-42C3-4347-9E9A-536370A34566}" srcId="{5505C212-575B-4B12-9362-2CFF5354B6D8}" destId="{4AD542B6-39FC-4C19-AEAB-D06C9075A465}" srcOrd="3" destOrd="0" parTransId="{3588E7AA-CCFF-47BF-A701-688B7BF68473}" sibTransId="{1E267F9F-C3FF-400A-AE0A-6ADDED4AD2C4}"/>
    <dgm:cxn modelId="{47E91D7C-B4A6-4B07-8B29-DBE02C1DB24D}" type="presOf" srcId="{DED7BDB3-A82E-4E09-8ACA-2FBF84289364}" destId="{9DE87C2F-7AE6-434E-827C-BBA0450ECE30}" srcOrd="1" destOrd="0" presId="urn:microsoft.com/office/officeart/2005/8/layout/vProcess5"/>
    <dgm:cxn modelId="{7CA45898-0120-4376-8C69-CB1B4794B442}" type="presOf" srcId="{4AD542B6-39FC-4C19-AEAB-D06C9075A465}" destId="{671D983A-CF3D-4774-9118-5101DD9EE2CE}" srcOrd="1" destOrd="0" presId="urn:microsoft.com/office/officeart/2005/8/layout/vProcess5"/>
    <dgm:cxn modelId="{598851A3-0DD0-4745-BE85-F3F01A147301}" srcId="{5505C212-575B-4B12-9362-2CFF5354B6D8}" destId="{A611E213-9819-47DC-8E34-054C0D2BB12F}" srcOrd="2" destOrd="0" parTransId="{51A8288C-67DB-4AF6-A20C-B0580D29FB08}" sibTransId="{1353F2AE-ECFF-4335-B5C2-B4A98FF61F55}"/>
    <dgm:cxn modelId="{67F23CC5-242C-45AA-ADD9-395E47DFC34E}" type="presOf" srcId="{A611E213-9819-47DC-8E34-054C0D2BB12F}" destId="{9DB74C9A-0DCC-4CDA-A900-0285C78BA8B9}" srcOrd="1" destOrd="0" presId="urn:microsoft.com/office/officeart/2005/8/layout/vProcess5"/>
    <dgm:cxn modelId="{DAB2F8E8-BBE1-43F2-8B66-0FBC3FC457E7}" type="presOf" srcId="{AAFC4AF6-4494-424B-98DA-C51CC3D1C01C}" destId="{DF58ABA3-85CB-4EF1-BD36-D9048FBDB653}" srcOrd="0" destOrd="0" presId="urn:microsoft.com/office/officeart/2005/8/layout/vProcess5"/>
    <dgm:cxn modelId="{6636A1EA-61F8-4BA3-BAA0-E1D807C49D0C}" type="presOf" srcId="{DED7BDB3-A82E-4E09-8ACA-2FBF84289364}" destId="{3ABC915C-F076-4AFC-8D08-94BBD8D73039}" srcOrd="0" destOrd="0" presId="urn:microsoft.com/office/officeart/2005/8/layout/vProcess5"/>
    <dgm:cxn modelId="{7C28B77A-79EF-41F1-84AB-EB50809B66C0}" type="presParOf" srcId="{ACCE30C1-1E5E-4576-A9F2-BA1BD3C17A5F}" destId="{D4441926-D5C3-47EB-A8D6-8611D4E75FE5}" srcOrd="0" destOrd="0" presId="urn:microsoft.com/office/officeart/2005/8/layout/vProcess5"/>
    <dgm:cxn modelId="{569E5121-9098-4884-8468-F9B47D7C0DFA}" type="presParOf" srcId="{ACCE30C1-1E5E-4576-A9F2-BA1BD3C17A5F}" destId="{0E9EE065-D415-4DF6-BAFA-D60512BD5CBA}" srcOrd="1" destOrd="0" presId="urn:microsoft.com/office/officeart/2005/8/layout/vProcess5"/>
    <dgm:cxn modelId="{AE474542-568E-40DA-8B3B-127E5C9F8B63}" type="presParOf" srcId="{ACCE30C1-1E5E-4576-A9F2-BA1BD3C17A5F}" destId="{3ABC915C-F076-4AFC-8D08-94BBD8D73039}" srcOrd="2" destOrd="0" presId="urn:microsoft.com/office/officeart/2005/8/layout/vProcess5"/>
    <dgm:cxn modelId="{3BB9C70F-9D1D-4541-BCB0-B132BB82434C}" type="presParOf" srcId="{ACCE30C1-1E5E-4576-A9F2-BA1BD3C17A5F}" destId="{954B574E-2892-4AA5-BEDF-63BBFD9266D6}" srcOrd="3" destOrd="0" presId="urn:microsoft.com/office/officeart/2005/8/layout/vProcess5"/>
    <dgm:cxn modelId="{FDA3C8F5-3109-4D38-9705-AC88ED1A7784}" type="presParOf" srcId="{ACCE30C1-1E5E-4576-A9F2-BA1BD3C17A5F}" destId="{58F5306B-CC6E-4D1B-BB08-9B18B78AC761}" srcOrd="4" destOrd="0" presId="urn:microsoft.com/office/officeart/2005/8/layout/vProcess5"/>
    <dgm:cxn modelId="{E4F6175F-E300-4ED7-9EB8-284D593C3C02}" type="presParOf" srcId="{ACCE30C1-1E5E-4576-A9F2-BA1BD3C17A5F}" destId="{DF58ABA3-85CB-4EF1-BD36-D9048FBDB653}" srcOrd="5" destOrd="0" presId="urn:microsoft.com/office/officeart/2005/8/layout/vProcess5"/>
    <dgm:cxn modelId="{0D85657F-A08B-4FA3-9B69-04B4C1010619}" type="presParOf" srcId="{ACCE30C1-1E5E-4576-A9F2-BA1BD3C17A5F}" destId="{662B3F3F-D311-4DC8-BA40-6733BFA9B83D}" srcOrd="6" destOrd="0" presId="urn:microsoft.com/office/officeart/2005/8/layout/vProcess5"/>
    <dgm:cxn modelId="{5AD72CE1-FA6F-4D24-8C12-45F33CA450F3}" type="presParOf" srcId="{ACCE30C1-1E5E-4576-A9F2-BA1BD3C17A5F}" destId="{18E8B135-BF8F-4507-B63B-5CAE6EC8A7E8}" srcOrd="7" destOrd="0" presId="urn:microsoft.com/office/officeart/2005/8/layout/vProcess5"/>
    <dgm:cxn modelId="{FC760C4E-6E12-44D2-95B4-E5A2FF91D86F}" type="presParOf" srcId="{ACCE30C1-1E5E-4576-A9F2-BA1BD3C17A5F}" destId="{E3AA7991-9CB3-4B5E-9757-AFB365817A64}" srcOrd="8" destOrd="0" presId="urn:microsoft.com/office/officeart/2005/8/layout/vProcess5"/>
    <dgm:cxn modelId="{3EA565A8-8543-41CF-A48A-B2DBF45626E5}" type="presParOf" srcId="{ACCE30C1-1E5E-4576-A9F2-BA1BD3C17A5F}" destId="{9DE87C2F-7AE6-434E-827C-BBA0450ECE30}" srcOrd="9" destOrd="0" presId="urn:microsoft.com/office/officeart/2005/8/layout/vProcess5"/>
    <dgm:cxn modelId="{189E3C4B-BE7B-42B9-B04B-31246D1FEEA1}" type="presParOf" srcId="{ACCE30C1-1E5E-4576-A9F2-BA1BD3C17A5F}" destId="{9DB74C9A-0DCC-4CDA-A900-0285C78BA8B9}" srcOrd="10" destOrd="0" presId="urn:microsoft.com/office/officeart/2005/8/layout/vProcess5"/>
    <dgm:cxn modelId="{CD9F5C36-79FF-48A3-B465-2FF265BADEA7}" type="presParOf" srcId="{ACCE30C1-1E5E-4576-A9F2-BA1BD3C17A5F}" destId="{671D983A-CF3D-4774-9118-5101DD9EE2C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3F87F-EAD1-47EB-BE0B-11460C68A42F}">
      <dsp:nvSpPr>
        <dsp:cNvPr id="0" name=""/>
        <dsp:cNvSpPr/>
      </dsp:nvSpPr>
      <dsp:spPr>
        <a:xfrm>
          <a:off x="0" y="327835"/>
          <a:ext cx="4885203" cy="185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Det er i højere grad de emotionelle og sociale kompetencer, snarere end kognitive kompetencer, udsatte børn og er udfordret på (Heclmann 2013) Oversat – de har svært ved at forstå det relationelle spil, der inkluderer dem i vennegrupper/klasser/fodboldklubber m.v.….</a:t>
          </a:r>
          <a:endParaRPr lang="en-US" sz="1800" kern="1200"/>
        </a:p>
      </dsp:txBody>
      <dsp:txXfrm>
        <a:off x="90470" y="418305"/>
        <a:ext cx="4704263" cy="1672340"/>
      </dsp:txXfrm>
    </dsp:sp>
    <dsp:sp modelId="{7D7AABA2-EC1D-4BBB-BC0E-CF9FF452239E}">
      <dsp:nvSpPr>
        <dsp:cNvPr id="0" name=""/>
        <dsp:cNvSpPr/>
      </dsp:nvSpPr>
      <dsp:spPr>
        <a:xfrm>
          <a:off x="0" y="2232955"/>
          <a:ext cx="4885203" cy="185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De børn der er tættest på ”de fagprofessionelle”, er ofte de børn som ”ligner” os…..etnisk danske børn er tæt på etnisk danske medarbejdere osv. - hvilket medvirker til at de ”perifære” børn laver deres egne fællesskaber…</a:t>
          </a:r>
          <a:endParaRPr lang="en-US" sz="1800" kern="1200"/>
        </a:p>
      </dsp:txBody>
      <dsp:txXfrm>
        <a:off x="90470" y="2323425"/>
        <a:ext cx="4704263" cy="1672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5C934-845B-46E7-B91D-9B444B5F91B7}">
      <dsp:nvSpPr>
        <dsp:cNvPr id="0" name=""/>
        <dsp:cNvSpPr/>
      </dsp:nvSpPr>
      <dsp:spPr>
        <a:xfrm>
          <a:off x="0" y="94555"/>
          <a:ext cx="4885203" cy="20779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Et vedholdent arbejde med at rammesætte og guide i forhold til at være en del af fællesskaber….mao. at gøre børn og unge til subjekter for hinanden…..</a:t>
          </a:r>
          <a:endParaRPr lang="en-US" sz="2400" kern="1200"/>
        </a:p>
      </dsp:txBody>
      <dsp:txXfrm>
        <a:off x="101436" y="195991"/>
        <a:ext cx="4682331" cy="1875047"/>
      </dsp:txXfrm>
    </dsp:sp>
    <dsp:sp modelId="{96C628B7-B66C-4351-BCD2-4671A6DFE6BF}">
      <dsp:nvSpPr>
        <dsp:cNvPr id="0" name=""/>
        <dsp:cNvSpPr/>
      </dsp:nvSpPr>
      <dsp:spPr>
        <a:xfrm>
          <a:off x="0" y="2241595"/>
          <a:ext cx="4885203" cy="20779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a-DK" sz="2400" kern="1200"/>
            <a:t>Der er stort potentiale i at få børn og unge til at benytte hinandens ressourcer – mao. har meningsfyldte oplevelser med ”Jeg-DU-relationer”……</a:t>
          </a:r>
          <a:endParaRPr lang="en-US" sz="2400" kern="1200"/>
        </a:p>
      </dsp:txBody>
      <dsp:txXfrm>
        <a:off x="101436" y="2343031"/>
        <a:ext cx="4682331" cy="1875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465B1-3E34-4E9C-87CF-8E1A5EE25881}">
      <dsp:nvSpPr>
        <dsp:cNvPr id="0" name=""/>
        <dsp:cNvSpPr/>
      </dsp:nvSpPr>
      <dsp:spPr>
        <a:xfrm>
          <a:off x="0" y="95544"/>
          <a:ext cx="4885203" cy="20697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kern="1200" dirty="0"/>
            <a:t>Er vi som skoler med til at vedligeholde de eksisterende </a:t>
          </a:r>
          <a:r>
            <a:rPr lang="da-DK" sz="2900" kern="1200" dirty="0" err="1"/>
            <a:t>kønsnormativer</a:t>
          </a:r>
          <a:r>
            <a:rPr lang="da-DK" sz="2900" kern="1200" dirty="0"/>
            <a:t> i vores retorik og aktiviteter?</a:t>
          </a:r>
          <a:endParaRPr lang="en-US" sz="2900" kern="1200" dirty="0"/>
        </a:p>
      </dsp:txBody>
      <dsp:txXfrm>
        <a:off x="101036" y="196580"/>
        <a:ext cx="4683131" cy="1867658"/>
      </dsp:txXfrm>
    </dsp:sp>
    <dsp:sp modelId="{1FF79610-BA03-40AD-A490-D959F047E14D}">
      <dsp:nvSpPr>
        <dsp:cNvPr id="0" name=""/>
        <dsp:cNvSpPr/>
      </dsp:nvSpPr>
      <dsp:spPr>
        <a:xfrm>
          <a:off x="0" y="2248795"/>
          <a:ext cx="4885203" cy="206973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kern="1200"/>
            <a:t>Hvordan kan vi målrettet arbejdet med at skabe mere lige muligheder for kønnene? </a:t>
          </a:r>
          <a:endParaRPr lang="en-US" sz="2900" kern="1200"/>
        </a:p>
      </dsp:txBody>
      <dsp:txXfrm>
        <a:off x="101036" y="2349831"/>
        <a:ext cx="4683131" cy="18676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1A53E-C4E6-41FC-8825-1F528B20924B}">
      <dsp:nvSpPr>
        <dsp:cNvPr id="0" name=""/>
        <dsp:cNvSpPr/>
      </dsp:nvSpPr>
      <dsp:spPr>
        <a:xfrm>
          <a:off x="0" y="3189740"/>
          <a:ext cx="5098256" cy="104694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a:t>Kombinationen af ’mindste fællesnævner’, trygge rammer, progression, og det at man får en fortrolighed med aktivitet og instruktør, ser ud til at være nogle af de ingredienser, der skal til, hvis foreningerne skal mere end blot at lave teambuilding-events!</a:t>
          </a:r>
          <a:endParaRPr lang="en-US" sz="1400" kern="1200"/>
        </a:p>
      </dsp:txBody>
      <dsp:txXfrm>
        <a:off x="0" y="3189740"/>
        <a:ext cx="5098256" cy="1046944"/>
      </dsp:txXfrm>
    </dsp:sp>
    <dsp:sp modelId="{97F6B973-30D3-462C-9E7E-F56B42AA4D9D}">
      <dsp:nvSpPr>
        <dsp:cNvPr id="0" name=""/>
        <dsp:cNvSpPr/>
      </dsp:nvSpPr>
      <dsp:spPr>
        <a:xfrm rot="10800000">
          <a:off x="0" y="1595244"/>
          <a:ext cx="5098256" cy="1610200"/>
        </a:xfrm>
        <a:prstGeom prst="upArrowCallout">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a:t>De intensive forløb betyder, at eleverne i det rigtige tempo – nemlig langsomt - og i en tryg arena - skolen! - bliver introduceret til aktiviteten og eventuelt oplever at mestre helt basale teknikker efter 4-6 gange af 1 1/2 times varighed. </a:t>
          </a:r>
          <a:endParaRPr lang="en-US" sz="1400" kern="1200"/>
        </a:p>
      </dsp:txBody>
      <dsp:txXfrm rot="10800000">
        <a:off x="0" y="1595244"/>
        <a:ext cx="5098256" cy="1046260"/>
      </dsp:txXfrm>
    </dsp:sp>
    <dsp:sp modelId="{B6AB1EC3-5A37-4789-87FB-585466391305}">
      <dsp:nvSpPr>
        <dsp:cNvPr id="0" name=""/>
        <dsp:cNvSpPr/>
      </dsp:nvSpPr>
      <dsp:spPr>
        <a:xfrm rot="10800000">
          <a:off x="0" y="748"/>
          <a:ext cx="5098256" cy="1610200"/>
        </a:xfrm>
        <a:prstGeom prst="upArrowCallou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solidFill>
                <a:schemeClr val="bg1"/>
              </a:solidFill>
            </a:rPr>
            <a:t>Det korte intensive idrætsintroducerende forløb</a:t>
          </a:r>
          <a:r>
            <a:rPr lang="da-DK" sz="1400" kern="1200" dirty="0"/>
            <a:t>:</a:t>
          </a:r>
          <a:endParaRPr lang="en-US" sz="1400" kern="1200" dirty="0"/>
        </a:p>
      </dsp:txBody>
      <dsp:txXfrm rot="10800000">
        <a:off x="0" y="748"/>
        <a:ext cx="5098256" cy="1046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4B57D-94DC-431F-911B-1D333BCB632F}">
      <dsp:nvSpPr>
        <dsp:cNvPr id="0" name=""/>
        <dsp:cNvSpPr/>
      </dsp:nvSpPr>
      <dsp:spPr>
        <a:xfrm>
          <a:off x="2280144" y="641534"/>
          <a:ext cx="492856" cy="91440"/>
        </a:xfrm>
        <a:custGeom>
          <a:avLst/>
          <a:gdLst/>
          <a:ahLst/>
          <a:cxnLst/>
          <a:rect l="0" t="0" r="0" b="0"/>
          <a:pathLst>
            <a:path>
              <a:moveTo>
                <a:pt x="0" y="45720"/>
              </a:moveTo>
              <a:lnTo>
                <a:pt x="4928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13486" y="684636"/>
        <a:ext cx="26172" cy="5234"/>
      </dsp:txXfrm>
    </dsp:sp>
    <dsp:sp modelId="{025E61A4-5640-4E84-A41C-08EC3A466F2B}">
      <dsp:nvSpPr>
        <dsp:cNvPr id="0" name=""/>
        <dsp:cNvSpPr/>
      </dsp:nvSpPr>
      <dsp:spPr>
        <a:xfrm>
          <a:off x="6045" y="4484"/>
          <a:ext cx="2275898" cy="1365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933450">
            <a:lnSpc>
              <a:spcPct val="90000"/>
            </a:lnSpc>
            <a:spcBef>
              <a:spcPct val="0"/>
            </a:spcBef>
            <a:spcAft>
              <a:spcPct val="35000"/>
            </a:spcAft>
            <a:buNone/>
          </a:pPr>
          <a:r>
            <a:rPr lang="da-DK" sz="2100" kern="1200" dirty="0"/>
            <a:t>21st Century </a:t>
          </a:r>
          <a:r>
            <a:rPr lang="da-DK" sz="2100" kern="1200" dirty="0" err="1"/>
            <a:t>Skills</a:t>
          </a:r>
          <a:r>
            <a:rPr lang="da-DK" sz="2100" kern="1200" dirty="0"/>
            <a:t>:</a:t>
          </a:r>
          <a:endParaRPr lang="en-US" sz="2100" kern="1200" dirty="0"/>
        </a:p>
      </dsp:txBody>
      <dsp:txXfrm>
        <a:off x="6045" y="4484"/>
        <a:ext cx="2275898" cy="1365538"/>
      </dsp:txXfrm>
    </dsp:sp>
    <dsp:sp modelId="{6FA66910-E2F2-48CC-9C3B-3E5032764690}">
      <dsp:nvSpPr>
        <dsp:cNvPr id="0" name=""/>
        <dsp:cNvSpPr/>
      </dsp:nvSpPr>
      <dsp:spPr>
        <a:xfrm>
          <a:off x="5079499" y="641534"/>
          <a:ext cx="492856" cy="91440"/>
        </a:xfrm>
        <a:custGeom>
          <a:avLst/>
          <a:gdLst/>
          <a:ahLst/>
          <a:cxnLst/>
          <a:rect l="0" t="0" r="0" b="0"/>
          <a:pathLst>
            <a:path>
              <a:moveTo>
                <a:pt x="0" y="45720"/>
              </a:moveTo>
              <a:lnTo>
                <a:pt x="49285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12841" y="684636"/>
        <a:ext cx="26172" cy="5234"/>
      </dsp:txXfrm>
    </dsp:sp>
    <dsp:sp modelId="{1D914B3E-AC61-429A-8451-A2E3F2E555A9}">
      <dsp:nvSpPr>
        <dsp:cNvPr id="0" name=""/>
        <dsp:cNvSpPr/>
      </dsp:nvSpPr>
      <dsp:spPr>
        <a:xfrm>
          <a:off x="2805400" y="4484"/>
          <a:ext cx="2275898" cy="13655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933450">
            <a:lnSpc>
              <a:spcPct val="90000"/>
            </a:lnSpc>
            <a:spcBef>
              <a:spcPct val="0"/>
            </a:spcBef>
            <a:spcAft>
              <a:spcPct val="35000"/>
            </a:spcAft>
            <a:buNone/>
          </a:pPr>
          <a:r>
            <a:rPr lang="da-DK" sz="2100" kern="1200" dirty="0"/>
            <a:t>Det at kunne være udenfor sin </a:t>
          </a:r>
          <a:r>
            <a:rPr lang="da-DK" sz="2100" b="1" kern="1200" dirty="0"/>
            <a:t>comfortzone</a:t>
          </a:r>
          <a:r>
            <a:rPr lang="da-DK" sz="2100" kern="1200" dirty="0"/>
            <a:t>…..</a:t>
          </a:r>
          <a:endParaRPr lang="en-US" sz="2100" kern="1200" dirty="0"/>
        </a:p>
      </dsp:txBody>
      <dsp:txXfrm>
        <a:off x="2805400" y="4484"/>
        <a:ext cx="2275898" cy="1365538"/>
      </dsp:txXfrm>
    </dsp:sp>
    <dsp:sp modelId="{84DE29D2-E034-4F98-9076-AE2EABA68EFA}">
      <dsp:nvSpPr>
        <dsp:cNvPr id="0" name=""/>
        <dsp:cNvSpPr/>
      </dsp:nvSpPr>
      <dsp:spPr>
        <a:xfrm>
          <a:off x="1143995" y="1368223"/>
          <a:ext cx="5598709" cy="492856"/>
        </a:xfrm>
        <a:custGeom>
          <a:avLst/>
          <a:gdLst/>
          <a:ahLst/>
          <a:cxnLst/>
          <a:rect l="0" t="0" r="0" b="0"/>
          <a:pathLst>
            <a:path>
              <a:moveTo>
                <a:pt x="5598709" y="0"/>
              </a:moveTo>
              <a:lnTo>
                <a:pt x="5598709" y="263528"/>
              </a:lnTo>
              <a:lnTo>
                <a:pt x="0" y="263528"/>
              </a:lnTo>
              <a:lnTo>
                <a:pt x="0" y="492856"/>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02771" y="1612034"/>
        <a:ext cx="281156" cy="5234"/>
      </dsp:txXfrm>
    </dsp:sp>
    <dsp:sp modelId="{96187C33-8F20-40A6-B27F-121FC8ED13C4}">
      <dsp:nvSpPr>
        <dsp:cNvPr id="0" name=""/>
        <dsp:cNvSpPr/>
      </dsp:nvSpPr>
      <dsp:spPr>
        <a:xfrm>
          <a:off x="5604755" y="4484"/>
          <a:ext cx="2275898" cy="13655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933450">
            <a:lnSpc>
              <a:spcPct val="90000"/>
            </a:lnSpc>
            <a:spcBef>
              <a:spcPct val="0"/>
            </a:spcBef>
            <a:spcAft>
              <a:spcPct val="35000"/>
            </a:spcAft>
            <a:buNone/>
          </a:pPr>
          <a:r>
            <a:rPr lang="da-DK" sz="2100" b="1" kern="1200" dirty="0"/>
            <a:t>Eksperimentere </a:t>
          </a:r>
          <a:r>
            <a:rPr lang="da-DK" sz="2100" kern="1200" dirty="0"/>
            <a:t>– og turde fejle…</a:t>
          </a:r>
          <a:endParaRPr lang="en-US" sz="2100" kern="1200" dirty="0"/>
        </a:p>
      </dsp:txBody>
      <dsp:txXfrm>
        <a:off x="5604755" y="4484"/>
        <a:ext cx="2275898" cy="1365538"/>
      </dsp:txXfrm>
    </dsp:sp>
    <dsp:sp modelId="{E2A40E87-A683-4380-A5A0-6046D31DFB8B}">
      <dsp:nvSpPr>
        <dsp:cNvPr id="0" name=""/>
        <dsp:cNvSpPr/>
      </dsp:nvSpPr>
      <dsp:spPr>
        <a:xfrm>
          <a:off x="2280144" y="2530529"/>
          <a:ext cx="492856" cy="91440"/>
        </a:xfrm>
        <a:custGeom>
          <a:avLst/>
          <a:gdLst/>
          <a:ahLst/>
          <a:cxnLst/>
          <a:rect l="0" t="0" r="0" b="0"/>
          <a:pathLst>
            <a:path>
              <a:moveTo>
                <a:pt x="0" y="45720"/>
              </a:moveTo>
              <a:lnTo>
                <a:pt x="49285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13486" y="2573632"/>
        <a:ext cx="26172" cy="5234"/>
      </dsp:txXfrm>
    </dsp:sp>
    <dsp:sp modelId="{8F4D82E9-D387-4A78-B1AC-56F7148C1CFD}">
      <dsp:nvSpPr>
        <dsp:cNvPr id="0" name=""/>
        <dsp:cNvSpPr/>
      </dsp:nvSpPr>
      <dsp:spPr>
        <a:xfrm>
          <a:off x="6045" y="1893480"/>
          <a:ext cx="2275898" cy="13655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933450">
            <a:lnSpc>
              <a:spcPct val="90000"/>
            </a:lnSpc>
            <a:spcBef>
              <a:spcPct val="0"/>
            </a:spcBef>
            <a:spcAft>
              <a:spcPct val="35000"/>
            </a:spcAft>
            <a:buNone/>
          </a:pPr>
          <a:r>
            <a:rPr lang="da-DK" sz="2100" kern="1200" dirty="0"/>
            <a:t>Evnen og viljen til </a:t>
          </a:r>
          <a:r>
            <a:rPr lang="da-DK" sz="2100" b="1" kern="1200" dirty="0"/>
            <a:t>samarbejde</a:t>
          </a:r>
          <a:endParaRPr lang="en-US" sz="2100" kern="1200" dirty="0"/>
        </a:p>
      </dsp:txBody>
      <dsp:txXfrm>
        <a:off x="6045" y="1893480"/>
        <a:ext cx="2275898" cy="1365538"/>
      </dsp:txXfrm>
    </dsp:sp>
    <dsp:sp modelId="{D5ED2DA8-BEFE-4784-8F22-0810B708AA39}">
      <dsp:nvSpPr>
        <dsp:cNvPr id="0" name=""/>
        <dsp:cNvSpPr/>
      </dsp:nvSpPr>
      <dsp:spPr>
        <a:xfrm>
          <a:off x="5079499" y="2530529"/>
          <a:ext cx="492856" cy="91440"/>
        </a:xfrm>
        <a:custGeom>
          <a:avLst/>
          <a:gdLst/>
          <a:ahLst/>
          <a:cxnLst/>
          <a:rect l="0" t="0" r="0" b="0"/>
          <a:pathLst>
            <a:path>
              <a:moveTo>
                <a:pt x="0" y="45720"/>
              </a:moveTo>
              <a:lnTo>
                <a:pt x="49285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12841" y="2573632"/>
        <a:ext cx="26172" cy="5234"/>
      </dsp:txXfrm>
    </dsp:sp>
    <dsp:sp modelId="{2A4C8A47-EE88-4A32-98B5-7E7CF37A2FDD}">
      <dsp:nvSpPr>
        <dsp:cNvPr id="0" name=""/>
        <dsp:cNvSpPr/>
      </dsp:nvSpPr>
      <dsp:spPr>
        <a:xfrm>
          <a:off x="2805400" y="1893480"/>
          <a:ext cx="2275898" cy="13655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933450">
            <a:lnSpc>
              <a:spcPct val="90000"/>
            </a:lnSpc>
            <a:spcBef>
              <a:spcPct val="0"/>
            </a:spcBef>
            <a:spcAft>
              <a:spcPct val="35000"/>
            </a:spcAft>
            <a:buNone/>
          </a:pPr>
          <a:r>
            <a:rPr lang="da-DK" sz="2100" b="1" kern="1200" dirty="0"/>
            <a:t>Kreativitet</a:t>
          </a:r>
          <a:endParaRPr lang="en-US" sz="2100" kern="1200" dirty="0"/>
        </a:p>
      </dsp:txBody>
      <dsp:txXfrm>
        <a:off x="2805400" y="1893480"/>
        <a:ext cx="2275898" cy="1365538"/>
      </dsp:txXfrm>
    </dsp:sp>
    <dsp:sp modelId="{E9F20F23-D823-4D91-B88C-C274008154E0}">
      <dsp:nvSpPr>
        <dsp:cNvPr id="0" name=""/>
        <dsp:cNvSpPr/>
      </dsp:nvSpPr>
      <dsp:spPr>
        <a:xfrm>
          <a:off x="5604755" y="1893480"/>
          <a:ext cx="2275898" cy="1365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933450">
            <a:lnSpc>
              <a:spcPct val="90000"/>
            </a:lnSpc>
            <a:spcBef>
              <a:spcPct val="0"/>
            </a:spcBef>
            <a:spcAft>
              <a:spcPct val="35000"/>
            </a:spcAft>
            <a:buNone/>
          </a:pPr>
          <a:r>
            <a:rPr lang="da-DK" sz="2100" kern="1200" dirty="0"/>
            <a:t>Kritisk sans – ikke bare ”Hvad?” men også ”</a:t>
          </a:r>
          <a:r>
            <a:rPr lang="da-DK" sz="2100" b="1" kern="1200" dirty="0"/>
            <a:t>Hvorfor</a:t>
          </a:r>
          <a:r>
            <a:rPr lang="da-DK" sz="2100" kern="1200" dirty="0"/>
            <a:t>?”</a:t>
          </a:r>
          <a:endParaRPr lang="en-US" sz="2100" kern="1200" dirty="0"/>
        </a:p>
      </dsp:txBody>
      <dsp:txXfrm>
        <a:off x="5604755" y="1893480"/>
        <a:ext cx="2275898" cy="13655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EE065-D415-4DF6-BAFA-D60512BD5CBA}">
      <dsp:nvSpPr>
        <dsp:cNvPr id="0" name=""/>
        <dsp:cNvSpPr/>
      </dsp:nvSpPr>
      <dsp:spPr>
        <a:xfrm>
          <a:off x="0" y="0"/>
          <a:ext cx="3908162" cy="9710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Mod</a:t>
          </a:r>
          <a:endParaRPr lang="en-US" sz="2500" kern="1200"/>
        </a:p>
      </dsp:txBody>
      <dsp:txXfrm>
        <a:off x="28442" y="28442"/>
        <a:ext cx="2778217" cy="914211"/>
      </dsp:txXfrm>
    </dsp:sp>
    <dsp:sp modelId="{3ABC915C-F076-4AFC-8D08-94BBD8D73039}">
      <dsp:nvSpPr>
        <dsp:cNvPr id="0" name=""/>
        <dsp:cNvSpPr/>
      </dsp:nvSpPr>
      <dsp:spPr>
        <a:xfrm>
          <a:off x="327308" y="1147658"/>
          <a:ext cx="3908162" cy="971095"/>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Nysgerrighed/det eksperimenternede</a:t>
          </a:r>
          <a:endParaRPr lang="en-US" sz="2500" kern="1200"/>
        </a:p>
      </dsp:txBody>
      <dsp:txXfrm>
        <a:off x="355750" y="1176100"/>
        <a:ext cx="2892757" cy="914211"/>
      </dsp:txXfrm>
    </dsp:sp>
    <dsp:sp modelId="{954B574E-2892-4AA5-BEDF-63BBFD9266D6}">
      <dsp:nvSpPr>
        <dsp:cNvPr id="0" name=""/>
        <dsp:cNvSpPr/>
      </dsp:nvSpPr>
      <dsp:spPr>
        <a:xfrm>
          <a:off x="649731" y="2295316"/>
          <a:ext cx="3908162" cy="971095"/>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Udvikling frem for præstation</a:t>
          </a:r>
          <a:endParaRPr lang="en-US" sz="2500" kern="1200"/>
        </a:p>
      </dsp:txBody>
      <dsp:txXfrm>
        <a:off x="678173" y="2323758"/>
        <a:ext cx="2897642" cy="914211"/>
      </dsp:txXfrm>
    </dsp:sp>
    <dsp:sp modelId="{58F5306B-CC6E-4D1B-BB08-9B18B78AC761}">
      <dsp:nvSpPr>
        <dsp:cNvPr id="0" name=""/>
        <dsp:cNvSpPr/>
      </dsp:nvSpPr>
      <dsp:spPr>
        <a:xfrm>
          <a:off x="977040" y="3442974"/>
          <a:ext cx="3908162" cy="97109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da-DK" sz="2500" kern="1200"/>
            <a:t>Vi gør ting sammen……</a:t>
          </a:r>
          <a:endParaRPr lang="en-US" sz="2500" kern="1200"/>
        </a:p>
      </dsp:txBody>
      <dsp:txXfrm>
        <a:off x="1005482" y="3471416"/>
        <a:ext cx="2892757" cy="914211"/>
      </dsp:txXfrm>
    </dsp:sp>
    <dsp:sp modelId="{DF58ABA3-85CB-4EF1-BD36-D9048FBDB653}">
      <dsp:nvSpPr>
        <dsp:cNvPr id="0" name=""/>
        <dsp:cNvSpPr/>
      </dsp:nvSpPr>
      <dsp:spPr>
        <a:xfrm>
          <a:off x="3276950" y="743770"/>
          <a:ext cx="631212" cy="63121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418973" y="743770"/>
        <a:ext cx="347166" cy="474987"/>
      </dsp:txXfrm>
    </dsp:sp>
    <dsp:sp modelId="{662B3F3F-D311-4DC8-BA40-6733BFA9B83D}">
      <dsp:nvSpPr>
        <dsp:cNvPr id="0" name=""/>
        <dsp:cNvSpPr/>
      </dsp:nvSpPr>
      <dsp:spPr>
        <a:xfrm>
          <a:off x="3604258" y="1891428"/>
          <a:ext cx="631212" cy="631212"/>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3746281" y="1891428"/>
        <a:ext cx="347166" cy="474987"/>
      </dsp:txXfrm>
    </dsp:sp>
    <dsp:sp modelId="{18E8B135-BF8F-4507-B63B-5CAE6EC8A7E8}">
      <dsp:nvSpPr>
        <dsp:cNvPr id="0" name=""/>
        <dsp:cNvSpPr/>
      </dsp:nvSpPr>
      <dsp:spPr>
        <a:xfrm>
          <a:off x="3926682" y="3039087"/>
          <a:ext cx="631212" cy="631212"/>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068705" y="3039087"/>
        <a:ext cx="347166" cy="4749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85092-7149-433F-8C87-BE6C941BA326}" type="datetimeFigureOut">
              <a:rPr lang="da-DK" smtClean="0"/>
              <a:t>24-10-2019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586A2-5A74-4CE6-A2F4-904CC3D7E45D}" type="slidenum">
              <a:rPr lang="da-DK" smtClean="0"/>
              <a:t>‹nr.›</a:t>
            </a:fld>
            <a:endParaRPr lang="da-DK"/>
          </a:p>
        </p:txBody>
      </p:sp>
    </p:spTree>
    <p:extLst>
      <p:ext uri="{BB962C8B-B14F-4D97-AF65-F5344CB8AC3E}">
        <p14:creationId xmlns:p14="http://schemas.microsoft.com/office/powerpoint/2010/main" val="408603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fld id="{31384EE7-A5A3-4C4B-8947-3B98F8A48F11}" type="slidenum">
              <a:rPr lang="en-GB" smtClean="0"/>
              <a:t>9</a:t>
            </a:fld>
            <a:endParaRPr lang="en-GB"/>
          </a:p>
        </p:txBody>
      </p:sp>
    </p:spTree>
    <p:extLst>
      <p:ext uri="{BB962C8B-B14F-4D97-AF65-F5344CB8AC3E}">
        <p14:creationId xmlns:p14="http://schemas.microsoft.com/office/powerpoint/2010/main" val="4206027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noProof="0" dirty="0"/>
          </a:p>
        </p:txBody>
      </p:sp>
      <p:sp>
        <p:nvSpPr>
          <p:cNvPr id="4" name="Pladsholder til diasnummer 3"/>
          <p:cNvSpPr>
            <a:spLocks noGrp="1"/>
          </p:cNvSpPr>
          <p:nvPr>
            <p:ph type="sldNum" sz="quarter" idx="10"/>
          </p:nvPr>
        </p:nvSpPr>
        <p:spPr/>
        <p:txBody>
          <a:bodyPr/>
          <a:lstStyle/>
          <a:p>
            <a:fld id="{31384EE7-A5A3-4C4B-8947-3B98F8A48F11}" type="slidenum">
              <a:rPr lang="en-GB" smtClean="0"/>
              <a:t>23</a:t>
            </a:fld>
            <a:endParaRPr lang="en-GB"/>
          </a:p>
        </p:txBody>
      </p:sp>
    </p:spTree>
    <p:extLst>
      <p:ext uri="{BB962C8B-B14F-4D97-AF65-F5344CB8AC3E}">
        <p14:creationId xmlns:p14="http://schemas.microsoft.com/office/powerpoint/2010/main" val="124230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 typeface="Arial"/>
              <a:buNone/>
              <a:tabLst/>
              <a:defRPr/>
            </a:pPr>
            <a:endParaRPr lang="da-DK" baseline="0" noProof="0" dirty="0">
              <a:sym typeface="Wingdings"/>
            </a:endParaRPr>
          </a:p>
        </p:txBody>
      </p:sp>
      <p:sp>
        <p:nvSpPr>
          <p:cNvPr id="4" name="Pladsholder til diasnummer 3"/>
          <p:cNvSpPr>
            <a:spLocks noGrp="1"/>
          </p:cNvSpPr>
          <p:nvPr>
            <p:ph type="sldNum" sz="quarter" idx="10"/>
          </p:nvPr>
        </p:nvSpPr>
        <p:spPr/>
        <p:txBody>
          <a:bodyPr/>
          <a:lstStyle/>
          <a:p>
            <a:fld id="{31384EE7-A5A3-4C4B-8947-3B98F8A48F11}" type="slidenum">
              <a:rPr lang="en-GB" smtClean="0"/>
              <a:t>25</a:t>
            </a:fld>
            <a:endParaRPr lang="en-GB"/>
          </a:p>
        </p:txBody>
      </p:sp>
    </p:spTree>
    <p:extLst>
      <p:ext uri="{BB962C8B-B14F-4D97-AF65-F5344CB8AC3E}">
        <p14:creationId xmlns:p14="http://schemas.microsoft.com/office/powerpoint/2010/main" val="20420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noProof="0" dirty="0"/>
          </a:p>
        </p:txBody>
      </p:sp>
      <p:sp>
        <p:nvSpPr>
          <p:cNvPr id="4" name="Pladsholder til diasnummer 3"/>
          <p:cNvSpPr>
            <a:spLocks noGrp="1"/>
          </p:cNvSpPr>
          <p:nvPr>
            <p:ph type="sldNum" sz="quarter" idx="10"/>
          </p:nvPr>
        </p:nvSpPr>
        <p:spPr/>
        <p:txBody>
          <a:bodyPr/>
          <a:lstStyle/>
          <a:p>
            <a:fld id="{31384EE7-A5A3-4C4B-8947-3B98F8A48F11}" type="slidenum">
              <a:rPr lang="en-GB" smtClean="0"/>
              <a:t>36</a:t>
            </a:fld>
            <a:endParaRPr lang="en-GB"/>
          </a:p>
        </p:txBody>
      </p:sp>
    </p:spTree>
    <p:extLst>
      <p:ext uri="{BB962C8B-B14F-4D97-AF65-F5344CB8AC3E}">
        <p14:creationId xmlns:p14="http://schemas.microsoft.com/office/powerpoint/2010/main" val="77865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fld id="{31384EE7-A5A3-4C4B-8947-3B98F8A48F11}" type="slidenum">
              <a:rPr lang="en-GB" smtClean="0"/>
              <a:t>44</a:t>
            </a:fld>
            <a:endParaRPr lang="en-GB"/>
          </a:p>
        </p:txBody>
      </p:sp>
    </p:spTree>
    <p:extLst>
      <p:ext uri="{BB962C8B-B14F-4D97-AF65-F5344CB8AC3E}">
        <p14:creationId xmlns:p14="http://schemas.microsoft.com/office/powerpoint/2010/main" val="53553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fld id="{31384EE7-A5A3-4C4B-8947-3B98F8A48F11}" type="slidenum">
              <a:rPr lang="en-GB" smtClean="0"/>
              <a:t>45</a:t>
            </a:fld>
            <a:endParaRPr lang="en-GB"/>
          </a:p>
        </p:txBody>
      </p:sp>
    </p:spTree>
    <p:extLst>
      <p:ext uri="{BB962C8B-B14F-4D97-AF65-F5344CB8AC3E}">
        <p14:creationId xmlns:p14="http://schemas.microsoft.com/office/powerpoint/2010/main" val="252517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dsholder til slide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p>
        </p:txBody>
      </p:sp>
      <p:sp>
        <p:nvSpPr>
          <p:cNvPr id="57348" name="Pladsholder til sli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DCA7F9-4180-450A-8BF5-407F752CAF51}" type="slidenum">
              <a:rPr lang="da-DK" altLang="da-DK" smtClean="0"/>
              <a:pPr/>
              <a:t>64</a:t>
            </a:fld>
            <a:endParaRPr lang="da-DK" altLang="da-DK"/>
          </a:p>
        </p:txBody>
      </p:sp>
    </p:spTree>
    <p:extLst>
      <p:ext uri="{BB962C8B-B14F-4D97-AF65-F5344CB8AC3E}">
        <p14:creationId xmlns:p14="http://schemas.microsoft.com/office/powerpoint/2010/main" val="1431843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t>24-10-2019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206645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t>24-10-2019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202320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t>24-10-2019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168060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t>24-10-2019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159092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AA7565F-1CEA-4889-ADA6-931DB46B175B}" type="datetimeFigureOut">
              <a:rPr lang="da-DK" smtClean="0"/>
              <a:t>24-10-2019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57472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AA7565F-1CEA-4889-ADA6-931DB46B175B}" type="datetimeFigureOut">
              <a:rPr lang="da-DK" smtClean="0"/>
              <a:t>24-10-2019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484867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Content Placeholder 3"/>
          <p:cNvSpPr>
            <a:spLocks noGrp="1"/>
          </p:cNvSpPr>
          <p:nvPr>
            <p:ph sz="half" idx="2"/>
          </p:nvPr>
        </p:nvSpPr>
        <p:spPr>
          <a:xfrm>
            <a:off x="629842" y="1878806"/>
            <a:ext cx="3868340" cy="276344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Content Placeholder 5"/>
          <p:cNvSpPr>
            <a:spLocks noGrp="1"/>
          </p:cNvSpPr>
          <p:nvPr>
            <p:ph sz="quarter" idx="4"/>
          </p:nvPr>
        </p:nvSpPr>
        <p:spPr>
          <a:xfrm>
            <a:off x="4629150" y="1878806"/>
            <a:ext cx="3887391" cy="276344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AA7565F-1CEA-4889-ADA6-931DB46B175B}" type="datetimeFigureOut">
              <a:rPr lang="da-DK" smtClean="0"/>
              <a:t>24-10-2019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57665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AA7565F-1CEA-4889-ADA6-931DB46B175B}" type="datetimeFigureOut">
              <a:rPr lang="da-DK" smtClean="0"/>
              <a:t>24-10-2019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415349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7565F-1CEA-4889-ADA6-931DB46B175B}" type="datetimeFigureOut">
              <a:rPr lang="da-DK" smtClean="0"/>
              <a:t>24-10-2019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249603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AA7565F-1CEA-4889-ADA6-931DB46B175B}" type="datetimeFigureOut">
              <a:rPr lang="da-DK" smtClean="0"/>
              <a:t>24-10-2019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52956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AA7565F-1CEA-4889-ADA6-931DB46B175B}" type="datetimeFigureOut">
              <a:rPr lang="da-DK" smtClean="0"/>
              <a:t>24-10-2019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DDE46CA-3A1F-48F3-8E9C-114EBCFC7476}" type="slidenum">
              <a:rPr lang="da-DK" smtClean="0"/>
              <a:t>‹nr.›</a:t>
            </a:fld>
            <a:endParaRPr lang="da-DK"/>
          </a:p>
        </p:txBody>
      </p:sp>
    </p:spTree>
    <p:extLst>
      <p:ext uri="{BB962C8B-B14F-4D97-AF65-F5344CB8AC3E}">
        <p14:creationId xmlns:p14="http://schemas.microsoft.com/office/powerpoint/2010/main" val="253274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AA7565F-1CEA-4889-ADA6-931DB46B175B}" type="datetimeFigureOut">
              <a:rPr lang="da-DK" smtClean="0"/>
              <a:t>24-10-2019</a:t>
            </a:fld>
            <a:endParaRPr lang="da-DK"/>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DE46CA-3A1F-48F3-8E9C-114EBCFC7476}" type="slidenum">
              <a:rPr lang="da-DK" smtClean="0"/>
              <a:t>‹nr.›</a:t>
            </a:fld>
            <a:endParaRPr lang="da-DK"/>
          </a:p>
        </p:txBody>
      </p:sp>
    </p:spTree>
    <p:extLst>
      <p:ext uri="{BB962C8B-B14F-4D97-AF65-F5344CB8AC3E}">
        <p14:creationId xmlns:p14="http://schemas.microsoft.com/office/powerpoint/2010/main" val="1849315749"/>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C8B70-11CC-41DD-AE74-5326650FC222}"/>
              </a:ext>
            </a:extLst>
          </p:cNvPr>
          <p:cNvSpPr>
            <a:spLocks noGrp="1"/>
          </p:cNvSpPr>
          <p:nvPr>
            <p:ph type="title"/>
          </p:nvPr>
        </p:nvSpPr>
        <p:spPr>
          <a:xfrm>
            <a:off x="393192" y="3575304"/>
            <a:ext cx="4945642" cy="1218908"/>
          </a:xfrm>
        </p:spPr>
        <p:txBody>
          <a:bodyPr>
            <a:normAutofit/>
          </a:bodyPr>
          <a:lstStyle/>
          <a:p>
            <a:pPr algn="r"/>
            <a:r>
              <a:rPr lang="da-DK" sz="1800" dirty="0">
                <a:solidFill>
                  <a:srgbClr val="FFFFFF"/>
                </a:solidFill>
              </a:rPr>
              <a:t>”…Når man i mange år ikke har rakt hånden op i timen ,er det som at forbindelsen mellem arm og hjerne er forsvundet…”(Pige 9.kl)</a:t>
            </a:r>
          </a:p>
        </p:txBody>
      </p:sp>
      <p:pic>
        <p:nvPicPr>
          <p:cNvPr id="6" name="Billede 5">
            <a:extLst>
              <a:ext uri="{FF2B5EF4-FFF2-40B4-BE49-F238E27FC236}">
                <a16:creationId xmlns:a16="http://schemas.microsoft.com/office/drawing/2014/main" id="{2C6E6694-BE21-4286-8999-501C89880DEA}"/>
              </a:ext>
            </a:extLst>
          </p:cNvPr>
          <p:cNvPicPr>
            <a:picLocks noChangeAspect="1"/>
          </p:cNvPicPr>
          <p:nvPr/>
        </p:nvPicPr>
        <p:blipFill rotWithShape="1">
          <a:blip r:embed="rId2">
            <a:extLst>
              <a:ext uri="{28A0092B-C50C-407E-A947-70E740481C1C}">
                <a14:useLocalDpi xmlns:a14="http://schemas.microsoft.com/office/drawing/2010/main" val="0"/>
              </a:ext>
            </a:extLst>
          </a:blip>
          <a:srcRect l="8775" r="7924"/>
          <a:stretch/>
        </p:blipFill>
        <p:spPr>
          <a:xfrm>
            <a:off x="245660" y="241300"/>
            <a:ext cx="5293730" cy="3080544"/>
          </a:xfrm>
          <a:prstGeom prst="rect">
            <a:avLst/>
          </a:prstGeom>
        </p:spPr>
      </p:pic>
      <p:sp>
        <p:nvSpPr>
          <p:cNvPr id="3" name="Pladsholder til indhold 2">
            <a:extLst>
              <a:ext uri="{FF2B5EF4-FFF2-40B4-BE49-F238E27FC236}">
                <a16:creationId xmlns:a16="http://schemas.microsoft.com/office/drawing/2014/main" id="{44D19C08-3895-42ED-9137-655FF6A16DDC}"/>
              </a:ext>
            </a:extLst>
          </p:cNvPr>
          <p:cNvSpPr>
            <a:spLocks noGrp="1"/>
          </p:cNvSpPr>
          <p:nvPr>
            <p:ph idx="1"/>
          </p:nvPr>
        </p:nvSpPr>
        <p:spPr>
          <a:xfrm>
            <a:off x="6021990" y="688294"/>
            <a:ext cx="2568554" cy="3639272"/>
          </a:xfrm>
        </p:spPr>
        <p:txBody>
          <a:bodyPr anchor="ctr">
            <a:normAutofit lnSpcReduction="10000"/>
          </a:bodyPr>
          <a:lstStyle/>
          <a:p>
            <a:pPr marL="0" indent="0" algn="ctr">
              <a:buNone/>
            </a:pPr>
            <a:r>
              <a:rPr lang="da-DK" sz="2400" dirty="0">
                <a:solidFill>
                  <a:srgbClr val="FFFFFF"/>
                </a:solidFill>
              </a:rPr>
              <a:t>Perspektiver på idrættens potentialer som </a:t>
            </a:r>
            <a:r>
              <a:rPr lang="da-DK" sz="2400" dirty="0" err="1">
                <a:solidFill>
                  <a:srgbClr val="FFFFFF"/>
                </a:solidFill>
              </a:rPr>
              <a:t>øvebane</a:t>
            </a:r>
            <a:r>
              <a:rPr lang="da-DK" sz="2400" dirty="0">
                <a:solidFill>
                  <a:srgbClr val="FFFFFF"/>
                </a:solidFill>
              </a:rPr>
              <a:t> og ”katapult” i forhold til udvikling af ”væredygtighed”,  og ”21st Century </a:t>
            </a:r>
            <a:r>
              <a:rPr lang="da-DK" sz="2400" dirty="0" err="1">
                <a:solidFill>
                  <a:srgbClr val="FFFFFF"/>
                </a:solidFill>
              </a:rPr>
              <a:t>Skills</a:t>
            </a:r>
            <a:r>
              <a:rPr lang="da-DK" sz="2400" dirty="0">
                <a:solidFill>
                  <a:srgbClr val="FFFFFF"/>
                </a:solidFill>
              </a:rPr>
              <a:t>”…</a:t>
            </a:r>
          </a:p>
          <a:p>
            <a:pPr marL="0" indent="0" algn="ctr">
              <a:buNone/>
            </a:pPr>
            <a:r>
              <a:rPr lang="da-DK" sz="1600" dirty="0">
                <a:solidFill>
                  <a:srgbClr val="FFFFFF"/>
                </a:solidFill>
              </a:rPr>
              <a:t>Ringsted 25-10-2019</a:t>
            </a:r>
          </a:p>
        </p:txBody>
      </p:sp>
    </p:spTree>
    <p:extLst>
      <p:ext uri="{BB962C8B-B14F-4D97-AF65-F5344CB8AC3E}">
        <p14:creationId xmlns:p14="http://schemas.microsoft.com/office/powerpoint/2010/main" val="8242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A1602-F80B-4380-A0E7-659D0F3178D0}"/>
              </a:ext>
            </a:extLst>
          </p:cNvPr>
          <p:cNvSpPr>
            <a:spLocks noGrp="1"/>
          </p:cNvSpPr>
          <p:nvPr>
            <p:ph type="title"/>
          </p:nvPr>
        </p:nvSpPr>
        <p:spPr>
          <a:xfrm>
            <a:off x="628650" y="722907"/>
            <a:ext cx="2620771" cy="3697685"/>
          </a:xfrm>
        </p:spPr>
        <p:txBody>
          <a:bodyPr>
            <a:normAutofit/>
          </a:bodyPr>
          <a:lstStyle/>
          <a:p>
            <a:pPr algn="r"/>
            <a:r>
              <a:rPr lang="da-DK" sz="3100">
                <a:solidFill>
                  <a:schemeClr val="accent1"/>
                </a:solidFill>
              </a:rPr>
              <a:t>Du skal mase dig ind i fællesskabet…..</a:t>
            </a:r>
          </a:p>
        </p:txBody>
      </p:sp>
      <p:sp>
        <p:nvSpPr>
          <p:cNvPr id="3" name="Pladsholder til indhold 2">
            <a:extLst>
              <a:ext uri="{FF2B5EF4-FFF2-40B4-BE49-F238E27FC236}">
                <a16:creationId xmlns:a16="http://schemas.microsoft.com/office/drawing/2014/main" id="{DEB8DE2F-3BED-456A-8EA6-2A8CC7D3DCBA}"/>
              </a:ext>
            </a:extLst>
          </p:cNvPr>
          <p:cNvSpPr>
            <a:spLocks noGrp="1"/>
          </p:cNvSpPr>
          <p:nvPr>
            <p:ph idx="1"/>
          </p:nvPr>
        </p:nvSpPr>
        <p:spPr>
          <a:xfrm>
            <a:off x="3732023" y="722907"/>
            <a:ext cx="4783327" cy="3697685"/>
          </a:xfrm>
        </p:spPr>
        <p:txBody>
          <a:bodyPr anchor="ctr">
            <a:normAutofit/>
          </a:bodyPr>
          <a:lstStyle/>
          <a:p>
            <a:r>
              <a:rPr lang="da-DK" sz="1800" dirty="0"/>
              <a:t>”</a:t>
            </a:r>
            <a:r>
              <a:rPr lang="da-DK" sz="1800" i="1" dirty="0"/>
              <a:t>… På gymnasiet er du grundlæggende set alene, og du er selv ansvarlig for at komme med i en gruppe. Grupper åbner sig ikke bare – du skal selv mase dig ind i </a:t>
            </a:r>
            <a:r>
              <a:rPr lang="da-DK" sz="1800" i="1"/>
              <a:t>fællesskabet…Dem</a:t>
            </a:r>
            <a:r>
              <a:rPr lang="da-DK" sz="1800" i="1" dirty="0"/>
              <a:t>, der ikke formår det, har det svært på gymnasiet, for der er ikke nogen, der kommer og samler dem op…</a:t>
            </a:r>
            <a:r>
              <a:rPr lang="da-DK" sz="1800" dirty="0"/>
              <a:t>” (Pige 2. g)</a:t>
            </a:r>
          </a:p>
          <a:p>
            <a:endParaRPr lang="da-DK" sz="1800"/>
          </a:p>
        </p:txBody>
      </p:sp>
    </p:spTree>
    <p:extLst>
      <p:ext uri="{BB962C8B-B14F-4D97-AF65-F5344CB8AC3E}">
        <p14:creationId xmlns:p14="http://schemas.microsoft.com/office/powerpoint/2010/main" val="2457622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5ED24-114D-43A8-868A-76BFAC942708}"/>
              </a:ext>
            </a:extLst>
          </p:cNvPr>
          <p:cNvSpPr>
            <a:spLocks noGrp="1"/>
          </p:cNvSpPr>
          <p:nvPr>
            <p:ph type="title"/>
          </p:nvPr>
        </p:nvSpPr>
        <p:spPr>
          <a:xfrm>
            <a:off x="647272" y="759003"/>
            <a:ext cx="2562119" cy="3596556"/>
          </a:xfrm>
        </p:spPr>
        <p:txBody>
          <a:bodyPr>
            <a:normAutofit/>
          </a:bodyPr>
          <a:lstStyle/>
          <a:p>
            <a:r>
              <a:rPr lang="da-DK" sz="2775">
                <a:solidFill>
                  <a:srgbClr val="FFFFFF"/>
                </a:solidFill>
              </a:rPr>
              <a:t>Hvad ved vi </a:t>
            </a:r>
            <a:r>
              <a:rPr lang="da-DK" sz="2775" b="1">
                <a:solidFill>
                  <a:srgbClr val="FFFFFF"/>
                </a:solidFill>
              </a:rPr>
              <a:t>også </a:t>
            </a:r>
            <a:r>
              <a:rPr lang="da-DK" sz="2775">
                <a:solidFill>
                  <a:srgbClr val="FFFFFF"/>
                </a:solidFill>
              </a:rPr>
              <a:t>om børn og unge……- viden som er vigtig at have med i rygsækken når man går ind i et klasselokale…..</a:t>
            </a:r>
          </a:p>
        </p:txBody>
      </p:sp>
      <p:graphicFrame>
        <p:nvGraphicFramePr>
          <p:cNvPr id="5" name="Pladsholder til indhold 2">
            <a:extLst>
              <a:ext uri="{FF2B5EF4-FFF2-40B4-BE49-F238E27FC236}">
                <a16:creationId xmlns:a16="http://schemas.microsoft.com/office/drawing/2014/main" id="{80766259-7F87-478F-A73D-99F10524E169}"/>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422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D836C-78E3-4D41-AE30-9E8B30007951}"/>
              </a:ext>
            </a:extLst>
          </p:cNvPr>
          <p:cNvSpPr>
            <a:spLocks noGrp="1"/>
          </p:cNvSpPr>
          <p:nvPr>
            <p:ph type="title"/>
          </p:nvPr>
        </p:nvSpPr>
        <p:spPr>
          <a:xfrm>
            <a:off x="647272" y="759003"/>
            <a:ext cx="2562119" cy="3596556"/>
          </a:xfrm>
        </p:spPr>
        <p:txBody>
          <a:bodyPr>
            <a:normAutofit fontScale="90000"/>
          </a:bodyPr>
          <a:lstStyle/>
          <a:p>
            <a:r>
              <a:rPr lang="da-DK" sz="3075" dirty="0">
                <a:solidFill>
                  <a:srgbClr val="FFFFFF"/>
                </a:solidFill>
              </a:rPr>
              <a:t>Det er afgørende vigtigt at skabe klasserums-fællesskaber som understøtter børn og unges deltagelse…..</a:t>
            </a:r>
          </a:p>
        </p:txBody>
      </p:sp>
      <p:graphicFrame>
        <p:nvGraphicFramePr>
          <p:cNvPr id="5" name="Pladsholder til indhold 2">
            <a:extLst>
              <a:ext uri="{FF2B5EF4-FFF2-40B4-BE49-F238E27FC236}">
                <a16:creationId xmlns:a16="http://schemas.microsoft.com/office/drawing/2014/main" id="{5C5F6BE9-6A56-4815-82AE-5F030CA72AA7}"/>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02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839E8-F226-4AA1-99A7-1B4E77DCEC05}"/>
              </a:ext>
            </a:extLst>
          </p:cNvPr>
          <p:cNvSpPr>
            <a:spLocks noGrp="1"/>
          </p:cNvSpPr>
          <p:nvPr>
            <p:ph type="title"/>
          </p:nvPr>
        </p:nvSpPr>
        <p:spPr>
          <a:xfrm>
            <a:off x="571501" y="602494"/>
            <a:ext cx="3985902" cy="994172"/>
          </a:xfrm>
        </p:spPr>
        <p:txBody>
          <a:bodyPr>
            <a:normAutofit/>
          </a:bodyPr>
          <a:lstStyle/>
          <a:p>
            <a:r>
              <a:rPr lang="da-DK" sz="2100"/>
              <a:t>Hvad betyder det i praksis hvis vi tager udgangspunkt i at ”børn og unge bliver til i mødet med andre”?</a:t>
            </a:r>
          </a:p>
        </p:txBody>
      </p:sp>
      <p:sp>
        <p:nvSpPr>
          <p:cNvPr id="3" name="Pladsholder til indhold 2">
            <a:extLst>
              <a:ext uri="{FF2B5EF4-FFF2-40B4-BE49-F238E27FC236}">
                <a16:creationId xmlns:a16="http://schemas.microsoft.com/office/drawing/2014/main" id="{5DED6FF5-6617-4725-9E8D-9D3D5D68AEE3}"/>
              </a:ext>
            </a:extLst>
          </p:cNvPr>
          <p:cNvSpPr>
            <a:spLocks noGrp="1"/>
          </p:cNvSpPr>
          <p:nvPr>
            <p:ph idx="1"/>
          </p:nvPr>
        </p:nvSpPr>
        <p:spPr>
          <a:xfrm>
            <a:off x="571501" y="1709263"/>
            <a:ext cx="3985907" cy="3134199"/>
          </a:xfrm>
        </p:spPr>
        <p:txBody>
          <a:bodyPr anchor="t">
            <a:normAutofit lnSpcReduction="10000"/>
          </a:bodyPr>
          <a:lstStyle/>
          <a:p>
            <a:r>
              <a:rPr lang="da-DK" dirty="0"/>
              <a:t>Betyder det en forskydning fra fokus på det enkelte barns læring til en højere grad af fokus på det relationelles betydning for læring? </a:t>
            </a:r>
          </a:p>
          <a:p>
            <a:r>
              <a:rPr lang="da-DK" dirty="0"/>
              <a:t>Hvad  betyder det i forhold til ”de voksnes” funktion i et klasserum/fritidslivet m.v.? </a:t>
            </a:r>
          </a:p>
          <a:p>
            <a:r>
              <a:rPr lang="da-DK" dirty="0"/>
              <a:t>Og hvad kan idrætsundervisningen i forhold til ”projektet”?</a:t>
            </a:r>
          </a:p>
          <a:p>
            <a:pPr marL="0" indent="0">
              <a:buNone/>
            </a:pPr>
            <a:endParaRPr lang="da-DK" sz="1350" dirty="0"/>
          </a:p>
          <a:p>
            <a:endParaRPr lang="da-DK" sz="1350" dirty="0"/>
          </a:p>
        </p:txBody>
      </p:sp>
      <p:pic>
        <p:nvPicPr>
          <p:cNvPr id="7" name="Graphic 6">
            <a:extLst>
              <a:ext uri="{FF2B5EF4-FFF2-40B4-BE49-F238E27FC236}">
                <a16:creationId xmlns:a16="http://schemas.microsoft.com/office/drawing/2014/main" id="{D1B00B86-8302-42E3-AAF7-5CC62A3B5E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3043" y="482251"/>
            <a:ext cx="2847593" cy="2847593"/>
          </a:xfrm>
          <a:prstGeom prst="rect">
            <a:avLst/>
          </a:prstGeom>
        </p:spPr>
      </p:pic>
    </p:spTree>
    <p:extLst>
      <p:ext uri="{BB962C8B-B14F-4D97-AF65-F5344CB8AC3E}">
        <p14:creationId xmlns:p14="http://schemas.microsoft.com/office/powerpoint/2010/main" val="323383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731E8-7BC6-4CAA-8F4B-3168B93BBBF7}"/>
              </a:ext>
            </a:extLst>
          </p:cNvPr>
          <p:cNvSpPr>
            <a:spLocks noGrp="1"/>
          </p:cNvSpPr>
          <p:nvPr>
            <p:ph type="title"/>
          </p:nvPr>
        </p:nvSpPr>
        <p:spPr>
          <a:xfrm>
            <a:off x="5047500" y="479322"/>
            <a:ext cx="3609804" cy="2764512"/>
          </a:xfrm>
        </p:spPr>
        <p:txBody>
          <a:bodyPr vert="horz" lIns="91440" tIns="45720" rIns="91440" bIns="45720" rtlCol="0" anchor="b">
            <a:normAutofit/>
          </a:bodyPr>
          <a:lstStyle/>
          <a:p>
            <a:pPr defTabSz="914400"/>
            <a:r>
              <a:rPr lang="en-US" sz="2600" spc="-50">
                <a:solidFill>
                  <a:schemeClr val="tx1">
                    <a:lumMod val="85000"/>
                    <a:lumOff val="15000"/>
                  </a:schemeClr>
                </a:solidFill>
              </a:rPr>
              <a:t>De vokser op I en individualiseret verden der er I nogen grad er “skræddersyet”, og hvor Netflix ved hvad det er jeg skal se næste gang!</a:t>
            </a:r>
          </a:p>
        </p:txBody>
      </p:sp>
      <p:pic>
        <p:nvPicPr>
          <p:cNvPr id="5" name="Pladsholder til indhold 4" descr="Et billede, der indeholder beklædning, mand&#10;&#10;Beskrivelse, der er oprettet med meget høj sikkerhed">
            <a:extLst>
              <a:ext uri="{FF2B5EF4-FFF2-40B4-BE49-F238E27FC236}">
                <a16:creationId xmlns:a16="http://schemas.microsoft.com/office/drawing/2014/main" id="{4F56CA70-5800-46AC-B81A-2C1F5B6782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02" r="-1" b="-1"/>
          <a:stretch/>
        </p:blipFill>
        <p:spPr>
          <a:xfrm>
            <a:off x="1237468" y="480060"/>
            <a:ext cx="2572563" cy="3790617"/>
          </a:xfrm>
          <a:prstGeom prst="rect">
            <a:avLst/>
          </a:prstGeom>
        </p:spPr>
      </p:pic>
    </p:spTree>
    <p:extLst>
      <p:ext uri="{BB962C8B-B14F-4D97-AF65-F5344CB8AC3E}">
        <p14:creationId xmlns:p14="http://schemas.microsoft.com/office/powerpoint/2010/main" val="615637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F532E-7901-4F3C-A7E4-CA31838FA107}"/>
              </a:ext>
            </a:extLst>
          </p:cNvPr>
          <p:cNvSpPr>
            <a:spLocks noGrp="1"/>
          </p:cNvSpPr>
          <p:nvPr>
            <p:ph type="title"/>
          </p:nvPr>
        </p:nvSpPr>
        <p:spPr>
          <a:xfrm>
            <a:off x="6105832" y="479322"/>
            <a:ext cx="2551471" cy="2764512"/>
          </a:xfrm>
        </p:spPr>
        <p:txBody>
          <a:bodyPr vert="horz" lIns="91440" tIns="45720" rIns="91440" bIns="45720" rtlCol="0" anchor="b">
            <a:normAutofit fontScale="90000"/>
          </a:bodyPr>
          <a:lstStyle/>
          <a:p>
            <a:pPr defTabSz="914400"/>
            <a:r>
              <a:rPr lang="en-US" sz="5000" b="1" spc="-50">
                <a:solidFill>
                  <a:schemeClr val="tx1">
                    <a:lumMod val="85000"/>
                    <a:lumOff val="15000"/>
                  </a:schemeClr>
                </a:solidFill>
              </a:rPr>
              <a:t>Det er der ikke meget af……</a:t>
            </a:r>
          </a:p>
        </p:txBody>
      </p:sp>
      <p:pic>
        <p:nvPicPr>
          <p:cNvPr id="5" name="Pladsholder til indhold 4" descr="Et billede, der indeholder græs, fodbold, person, felt&#10;&#10;Beskrivelse, der er oprettet med meget høj sikkerhed">
            <a:extLst>
              <a:ext uri="{FF2B5EF4-FFF2-40B4-BE49-F238E27FC236}">
                <a16:creationId xmlns:a16="http://schemas.microsoft.com/office/drawing/2014/main" id="{616CA0C7-8F55-45F6-9462-FDE1A140E0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832"/>
          <a:stretch/>
        </p:blipFill>
        <p:spPr>
          <a:xfrm>
            <a:off x="540510" y="480060"/>
            <a:ext cx="5054140" cy="3790617"/>
          </a:xfrm>
          <a:prstGeom prst="rect">
            <a:avLst/>
          </a:prstGeom>
        </p:spPr>
      </p:pic>
    </p:spTree>
    <p:extLst>
      <p:ext uri="{BB962C8B-B14F-4D97-AF65-F5344CB8AC3E}">
        <p14:creationId xmlns:p14="http://schemas.microsoft.com/office/powerpoint/2010/main" val="296151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EB030-F113-4D72-96E6-E700E220DBC2}"/>
              </a:ext>
            </a:extLst>
          </p:cNvPr>
          <p:cNvSpPr>
            <a:spLocks noGrp="1"/>
          </p:cNvSpPr>
          <p:nvPr>
            <p:ph type="title"/>
          </p:nvPr>
        </p:nvSpPr>
        <p:spPr>
          <a:xfrm>
            <a:off x="480060" y="1540231"/>
            <a:ext cx="2751871" cy="2070074"/>
          </a:xfrm>
        </p:spPr>
        <p:txBody>
          <a:bodyPr>
            <a:normAutofit/>
          </a:bodyPr>
          <a:lstStyle/>
          <a:p>
            <a:r>
              <a:rPr lang="da-DK">
                <a:solidFill>
                  <a:srgbClr val="FFFFFF"/>
                </a:solidFill>
              </a:rPr>
              <a:t>Hvad går piger og drenge til?</a:t>
            </a:r>
          </a:p>
        </p:txBody>
      </p:sp>
      <p:sp>
        <p:nvSpPr>
          <p:cNvPr id="3" name="Pladsholder til indhold 2">
            <a:extLst>
              <a:ext uri="{FF2B5EF4-FFF2-40B4-BE49-F238E27FC236}">
                <a16:creationId xmlns:a16="http://schemas.microsoft.com/office/drawing/2014/main" id="{F5E85379-6DCE-4BD1-A137-7A192CCC370D}"/>
              </a:ext>
            </a:extLst>
          </p:cNvPr>
          <p:cNvSpPr>
            <a:spLocks noGrp="1"/>
          </p:cNvSpPr>
          <p:nvPr>
            <p:ph idx="1"/>
          </p:nvPr>
        </p:nvSpPr>
        <p:spPr>
          <a:xfrm>
            <a:off x="4567931" y="601399"/>
            <a:ext cx="3979563" cy="3922976"/>
          </a:xfrm>
        </p:spPr>
        <p:txBody>
          <a:bodyPr anchor="ctr">
            <a:normAutofit/>
          </a:bodyPr>
          <a:lstStyle/>
          <a:p>
            <a:pPr marL="0" indent="0">
              <a:buNone/>
            </a:pPr>
            <a:r>
              <a:rPr lang="da-DK" sz="1800" b="1" dirty="0">
                <a:solidFill>
                  <a:srgbClr val="000000"/>
                </a:solidFill>
              </a:rPr>
              <a:t>								Drenge         Piger</a:t>
            </a:r>
          </a:p>
          <a:p>
            <a:r>
              <a:rPr lang="da-DK" sz="1800" b="1" dirty="0">
                <a:solidFill>
                  <a:schemeClr val="tx1"/>
                </a:solidFill>
              </a:rPr>
              <a:t>Fodbold 		</a:t>
            </a:r>
            <a:r>
              <a:rPr lang="da-DK" sz="1800" dirty="0">
                <a:solidFill>
                  <a:schemeClr val="tx1"/>
                </a:solidFill>
              </a:rPr>
              <a:t>32,0                  8,6</a:t>
            </a:r>
          </a:p>
          <a:p>
            <a:r>
              <a:rPr lang="da-DK" sz="1800" b="1" dirty="0">
                <a:solidFill>
                  <a:schemeClr val="tx1"/>
                </a:solidFill>
              </a:rPr>
              <a:t>Gymnastik 		</a:t>
            </a:r>
            <a:r>
              <a:rPr lang="da-DK" sz="1800" dirty="0">
                <a:solidFill>
                  <a:schemeClr val="tx1"/>
                </a:solidFill>
              </a:rPr>
              <a:t>9,3 	            23,4</a:t>
            </a:r>
          </a:p>
          <a:p>
            <a:r>
              <a:rPr lang="da-DK" sz="1800" b="1" dirty="0">
                <a:solidFill>
                  <a:schemeClr val="tx1"/>
                </a:solidFill>
              </a:rPr>
              <a:t>Svømning 		</a:t>
            </a:r>
            <a:r>
              <a:rPr lang="da-DK" sz="1800" dirty="0">
                <a:solidFill>
                  <a:schemeClr val="tx1"/>
                </a:solidFill>
              </a:rPr>
              <a:t>6,2 	            11,1</a:t>
            </a:r>
          </a:p>
          <a:p>
            <a:r>
              <a:rPr lang="da-DK" sz="1800" b="1" dirty="0">
                <a:solidFill>
                  <a:schemeClr val="tx1"/>
                </a:solidFill>
              </a:rPr>
              <a:t>Musik 		</a:t>
            </a:r>
            <a:r>
              <a:rPr lang="da-DK" sz="1800" dirty="0">
                <a:solidFill>
                  <a:schemeClr val="tx1"/>
                </a:solidFill>
              </a:rPr>
              <a:t>8,2 	            16,0</a:t>
            </a:r>
          </a:p>
          <a:p>
            <a:r>
              <a:rPr lang="da-DK" sz="1800" b="1" dirty="0">
                <a:solidFill>
                  <a:schemeClr val="tx1"/>
                </a:solidFill>
              </a:rPr>
              <a:t>Håndbold 		</a:t>
            </a:r>
            <a:r>
              <a:rPr lang="da-DK" sz="1800" dirty="0">
                <a:solidFill>
                  <a:schemeClr val="tx1"/>
                </a:solidFill>
              </a:rPr>
              <a:t>10,3 	              8,2</a:t>
            </a:r>
          </a:p>
          <a:p>
            <a:r>
              <a:rPr lang="da-DK" sz="1800" b="1" dirty="0">
                <a:solidFill>
                  <a:schemeClr val="tx1"/>
                </a:solidFill>
              </a:rPr>
              <a:t>Dans 		</a:t>
            </a:r>
            <a:r>
              <a:rPr lang="da-DK" sz="1800" dirty="0">
                <a:solidFill>
                  <a:schemeClr val="tx1"/>
                </a:solidFill>
              </a:rPr>
              <a:t>2,6                   21,3</a:t>
            </a:r>
          </a:p>
          <a:p>
            <a:r>
              <a:rPr lang="da-DK" sz="1800" b="1" dirty="0">
                <a:solidFill>
                  <a:schemeClr val="tx1"/>
                </a:solidFill>
              </a:rPr>
              <a:t>Badminton 		</a:t>
            </a:r>
            <a:r>
              <a:rPr lang="da-DK" sz="1800" dirty="0">
                <a:solidFill>
                  <a:schemeClr val="tx1"/>
                </a:solidFill>
              </a:rPr>
              <a:t>14,4 	             4,5</a:t>
            </a:r>
          </a:p>
          <a:p>
            <a:r>
              <a:rPr lang="da-DK" sz="1800" b="1" dirty="0">
                <a:solidFill>
                  <a:schemeClr val="tx1"/>
                </a:solidFill>
              </a:rPr>
              <a:t>Spejder 		</a:t>
            </a:r>
            <a:r>
              <a:rPr lang="da-DK" sz="1800" dirty="0">
                <a:solidFill>
                  <a:schemeClr val="tx1"/>
                </a:solidFill>
              </a:rPr>
              <a:t>6,7 	             2,9</a:t>
            </a:r>
          </a:p>
        </p:txBody>
      </p:sp>
    </p:spTree>
    <p:extLst>
      <p:ext uri="{BB962C8B-B14F-4D97-AF65-F5344CB8AC3E}">
        <p14:creationId xmlns:p14="http://schemas.microsoft.com/office/powerpoint/2010/main" val="1213039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9DF5D-F29D-4A38-8E73-5EE85D5DCD3D}"/>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950">
                <a:solidFill>
                  <a:srgbClr val="FFFFFF"/>
                </a:solidFill>
              </a:rPr>
              <a:t>Det er mere sådan de vokser op……</a:t>
            </a:r>
          </a:p>
        </p:txBody>
      </p:sp>
      <p:pic>
        <p:nvPicPr>
          <p:cNvPr id="5" name="Pladsholder til indhold 4" descr="Et billede, der indeholder indendørs, væg, person&#10;&#10;Beskrivelse, der er oprettet med høj sikkerhed">
            <a:extLst>
              <a:ext uri="{FF2B5EF4-FFF2-40B4-BE49-F238E27FC236}">
                <a16:creationId xmlns:a16="http://schemas.microsoft.com/office/drawing/2014/main" id="{29CEC547-3772-446D-BE4A-08C3ED38D5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855" r="5719"/>
          <a:stretch/>
        </p:blipFill>
        <p:spPr>
          <a:xfrm>
            <a:off x="3028951" y="761065"/>
            <a:ext cx="5391149" cy="3618828"/>
          </a:xfrm>
          <a:prstGeom prst="rect">
            <a:avLst/>
          </a:prstGeom>
        </p:spPr>
      </p:pic>
    </p:spTree>
    <p:extLst>
      <p:ext uri="{BB962C8B-B14F-4D97-AF65-F5344CB8AC3E}">
        <p14:creationId xmlns:p14="http://schemas.microsoft.com/office/powerpoint/2010/main" val="351798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02999-204C-46CD-B3E2-79D1B8E6F23E}"/>
              </a:ext>
            </a:extLst>
          </p:cNvPr>
          <p:cNvSpPr>
            <a:spLocks noGrp="1"/>
          </p:cNvSpPr>
          <p:nvPr>
            <p:ph type="title"/>
          </p:nvPr>
        </p:nvSpPr>
        <p:spPr>
          <a:xfrm>
            <a:off x="647272" y="759003"/>
            <a:ext cx="2562119" cy="3596556"/>
          </a:xfrm>
        </p:spPr>
        <p:txBody>
          <a:bodyPr>
            <a:normAutofit/>
          </a:bodyPr>
          <a:lstStyle/>
          <a:p>
            <a:r>
              <a:rPr lang="da-DK">
                <a:solidFill>
                  <a:srgbClr val="FFFFFF"/>
                </a:solidFill>
              </a:rPr>
              <a:t>Piger får en krammer – Drenge får en lammer!</a:t>
            </a:r>
          </a:p>
        </p:txBody>
      </p:sp>
      <p:graphicFrame>
        <p:nvGraphicFramePr>
          <p:cNvPr id="5" name="Pladsholder til indhold 2">
            <a:extLst>
              <a:ext uri="{FF2B5EF4-FFF2-40B4-BE49-F238E27FC236}">
                <a16:creationId xmlns:a16="http://schemas.microsoft.com/office/drawing/2014/main" id="{1A521161-BE02-440E-BE60-FB623829E70E}"/>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2802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27B27-555E-483E-815E-FCEAA696DF12}"/>
              </a:ext>
            </a:extLst>
          </p:cNvPr>
          <p:cNvSpPr>
            <a:spLocks noGrp="1"/>
          </p:cNvSpPr>
          <p:nvPr>
            <p:ph type="title"/>
          </p:nvPr>
        </p:nvSpPr>
        <p:spPr>
          <a:xfrm>
            <a:off x="884420" y="620011"/>
            <a:ext cx="7375161" cy="994172"/>
          </a:xfrm>
        </p:spPr>
        <p:txBody>
          <a:bodyPr>
            <a:normAutofit/>
          </a:bodyPr>
          <a:lstStyle/>
          <a:p>
            <a:pPr algn="ctr"/>
            <a:r>
              <a:rPr lang="da-DK" sz="3000">
                <a:solidFill>
                  <a:srgbClr val="FFFFFF"/>
                </a:solidFill>
              </a:rPr>
              <a:t>Iværksætteri - Fordeling mellem køn…..</a:t>
            </a:r>
          </a:p>
        </p:txBody>
      </p:sp>
      <p:graphicFrame>
        <p:nvGraphicFramePr>
          <p:cNvPr id="4" name="Pladsholder til indhold 3">
            <a:extLst>
              <a:ext uri="{FF2B5EF4-FFF2-40B4-BE49-F238E27FC236}">
                <a16:creationId xmlns:a16="http://schemas.microsoft.com/office/drawing/2014/main" id="{00000000-0008-0000-0000-000004000000}"/>
              </a:ext>
            </a:extLst>
          </p:cNvPr>
          <p:cNvGraphicFramePr>
            <a:graphicFrameLocks noGrp="1"/>
          </p:cNvGraphicFramePr>
          <p:nvPr>
            <p:ph idx="1"/>
          </p:nvPr>
        </p:nvGraphicFramePr>
        <p:xfrm>
          <a:off x="777240" y="2174967"/>
          <a:ext cx="7589520" cy="23485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9376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C97CE-FB13-447A-AFC9-DA751844099F}"/>
              </a:ext>
            </a:extLst>
          </p:cNvPr>
          <p:cNvSpPr>
            <a:spLocks noGrp="1"/>
          </p:cNvSpPr>
          <p:nvPr>
            <p:ph type="title"/>
          </p:nvPr>
        </p:nvSpPr>
        <p:spPr>
          <a:xfrm>
            <a:off x="505678" y="685801"/>
            <a:ext cx="2743200" cy="2165684"/>
          </a:xfrm>
        </p:spPr>
        <p:txBody>
          <a:bodyPr vert="horz" lIns="68580" tIns="34290" rIns="68580" bIns="34290" rtlCol="0" anchor="b">
            <a:normAutofit/>
          </a:bodyPr>
          <a:lstStyle/>
          <a:p>
            <a:pPr algn="ctr">
              <a:defRPr/>
            </a:pPr>
            <a:r>
              <a:rPr lang="en-US" dirty="0" err="1"/>
              <a:t>Rammerne</a:t>
            </a:r>
            <a:r>
              <a:rPr lang="en-US" dirty="0"/>
              <a:t> </a:t>
            </a:r>
            <a:r>
              <a:rPr lang="en-US" dirty="0" err="1"/>
              <a:t>omkring</a:t>
            </a:r>
            <a:r>
              <a:rPr lang="en-US" dirty="0"/>
              <a:t> </a:t>
            </a:r>
            <a:r>
              <a:rPr lang="en-US" dirty="0" err="1"/>
              <a:t>vores</a:t>
            </a:r>
            <a:r>
              <a:rPr lang="en-US" dirty="0"/>
              <a:t> </a:t>
            </a:r>
            <a:r>
              <a:rPr lang="en-US" dirty="0" err="1"/>
              <a:t>er</a:t>
            </a:r>
            <a:r>
              <a:rPr lang="en-US" dirty="0"/>
              <a:t> i </a:t>
            </a:r>
            <a:r>
              <a:rPr lang="en-US" dirty="0" err="1"/>
              <a:t>forandring</a:t>
            </a:r>
            <a:r>
              <a:rPr lang="en-US" dirty="0">
                <a:solidFill>
                  <a:srgbClr val="FFFFFF"/>
                </a:solidFill>
              </a:rPr>
              <a:t>!</a:t>
            </a:r>
          </a:p>
        </p:txBody>
      </p:sp>
      <p:pic>
        <p:nvPicPr>
          <p:cNvPr id="5" name="Pladsholder til indhold 4" descr="Et billede, der indeholder dyr, bærer, udendørs, vand&#10;&#10;Automatisk oprettet beskrivelse">
            <a:extLst>
              <a:ext uri="{FF2B5EF4-FFF2-40B4-BE49-F238E27FC236}">
                <a16:creationId xmlns:a16="http://schemas.microsoft.com/office/drawing/2014/main" id="{91F1DAFB-E20A-4D42-B02B-26C234D14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367" y="553369"/>
            <a:ext cx="4915159" cy="4042718"/>
          </a:xfrm>
          <a:prstGeom prst="rect">
            <a:avLst/>
          </a:prstGeom>
        </p:spPr>
      </p:pic>
    </p:spTree>
    <p:extLst>
      <p:ext uri="{BB962C8B-B14F-4D97-AF65-F5344CB8AC3E}">
        <p14:creationId xmlns:p14="http://schemas.microsoft.com/office/powerpoint/2010/main" val="1459434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0BE2B-DE28-4018-856F-0E1CCDF95EF5}"/>
              </a:ext>
            </a:extLst>
          </p:cNvPr>
          <p:cNvSpPr>
            <a:spLocks noGrp="1"/>
          </p:cNvSpPr>
          <p:nvPr>
            <p:ph type="title"/>
          </p:nvPr>
        </p:nvSpPr>
        <p:spPr>
          <a:xfrm>
            <a:off x="530258" y="3376748"/>
            <a:ext cx="8074058" cy="905452"/>
          </a:xfrm>
        </p:spPr>
        <p:txBody>
          <a:bodyPr vert="horz" lIns="68580" tIns="34290" rIns="68580" bIns="34290" rtlCol="0" anchor="b">
            <a:normAutofit fontScale="90000"/>
          </a:bodyPr>
          <a:lstStyle/>
          <a:p>
            <a:pPr algn="ctr"/>
            <a:br>
              <a:rPr lang="en-US" sz="1500" dirty="0"/>
            </a:br>
            <a:br>
              <a:rPr lang="en-US" sz="1500" dirty="0"/>
            </a:br>
            <a:br>
              <a:rPr lang="en-US" sz="1500" dirty="0"/>
            </a:br>
            <a:r>
              <a:rPr lang="en-US" sz="2400" dirty="0" err="1"/>
              <a:t>Piger</a:t>
            </a:r>
            <a:r>
              <a:rPr lang="en-US" sz="2400" dirty="0"/>
              <a:t> </a:t>
            </a:r>
            <a:r>
              <a:rPr lang="en-US" sz="2400" dirty="0" err="1"/>
              <a:t>bliver</a:t>
            </a:r>
            <a:r>
              <a:rPr lang="en-US" sz="2400" dirty="0"/>
              <a:t> i </a:t>
            </a:r>
            <a:r>
              <a:rPr lang="en-US" sz="2400" dirty="0" err="1"/>
              <a:t>højere</a:t>
            </a:r>
            <a:r>
              <a:rPr lang="en-US" sz="2400" dirty="0"/>
              <a:t> grad ”</a:t>
            </a:r>
            <a:r>
              <a:rPr lang="en-US" sz="2400" dirty="0" err="1"/>
              <a:t>slutshamet</a:t>
            </a:r>
            <a:r>
              <a:rPr lang="en-US" sz="2400" dirty="0"/>
              <a:t>”, </a:t>
            </a:r>
            <a:r>
              <a:rPr lang="en-US" sz="2400" dirty="0" err="1"/>
              <a:t>mens</a:t>
            </a:r>
            <a:r>
              <a:rPr lang="en-US" sz="2400" dirty="0"/>
              <a:t> </a:t>
            </a:r>
            <a:r>
              <a:rPr lang="en-US" sz="2400" dirty="0" err="1"/>
              <a:t>drenge</a:t>
            </a:r>
            <a:r>
              <a:rPr lang="en-US" sz="2400" dirty="0"/>
              <a:t> bare ser </a:t>
            </a:r>
            <a:r>
              <a:rPr lang="en-US" sz="2400" dirty="0" err="1"/>
              <a:t>godt</a:t>
            </a:r>
            <a:r>
              <a:rPr lang="en-US" sz="2400" dirty="0"/>
              <a:t> </a:t>
            </a:r>
            <a:r>
              <a:rPr lang="en-US" sz="2400" dirty="0" err="1"/>
              <a:t>ud</a:t>
            </a:r>
            <a:r>
              <a:rPr lang="en-US" sz="2400" dirty="0"/>
              <a:t>……</a:t>
            </a:r>
          </a:p>
        </p:txBody>
      </p:sp>
      <p:pic>
        <p:nvPicPr>
          <p:cNvPr id="6" name="Pladsholder til indhold 5">
            <a:extLst>
              <a:ext uri="{FF2B5EF4-FFF2-40B4-BE49-F238E27FC236}">
                <a16:creationId xmlns:a16="http://schemas.microsoft.com/office/drawing/2014/main" id="{95672037-E479-40C6-9A74-EA98DAD7E7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01876" y="307164"/>
            <a:ext cx="3361891" cy="2620905"/>
          </a:xfrm>
        </p:spPr>
      </p:pic>
      <p:pic>
        <p:nvPicPr>
          <p:cNvPr id="10" name="Pladsholder til indhold 9" descr="Et billede, der indeholder væg, indendørs, gulv&#10;&#10;Automatisk genereret beskrivelse">
            <a:extLst>
              <a:ext uri="{FF2B5EF4-FFF2-40B4-BE49-F238E27FC236}">
                <a16:creationId xmlns:a16="http://schemas.microsoft.com/office/drawing/2014/main" id="{076B3773-A63D-4266-AD82-1A0D7DCF78E8}"/>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6753" b="353"/>
          <a:stretch/>
        </p:blipFill>
        <p:spPr>
          <a:xfrm>
            <a:off x="241301" y="307165"/>
            <a:ext cx="4094112" cy="2856467"/>
          </a:xfrm>
          <a:prstGeom prst="rect">
            <a:avLst/>
          </a:prstGeom>
        </p:spPr>
      </p:pic>
    </p:spTree>
    <p:extLst>
      <p:ext uri="{BB962C8B-B14F-4D97-AF65-F5344CB8AC3E}">
        <p14:creationId xmlns:p14="http://schemas.microsoft.com/office/powerpoint/2010/main" val="1053899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a:extLst>
              <a:ext uri="{FF2B5EF4-FFF2-40B4-BE49-F238E27FC236}">
                <a16:creationId xmlns:a16="http://schemas.microsoft.com/office/drawing/2014/main" id="{A776C648-FEC5-4C5B-817A-7ECFE4B1053F}"/>
              </a:ext>
            </a:extLst>
          </p:cNvPr>
          <p:cNvSpPr>
            <a:spLocks noGrp="1" noChangeArrowheads="1"/>
          </p:cNvSpPr>
          <p:nvPr>
            <p:ph type="title"/>
          </p:nvPr>
        </p:nvSpPr>
        <p:spPr>
          <a:xfrm>
            <a:off x="449577" y="2413493"/>
            <a:ext cx="4250531" cy="1431677"/>
          </a:xfrm>
        </p:spPr>
        <p:txBody>
          <a:bodyPr vert="horz" lIns="68580" tIns="34290" rIns="68580" bIns="34290" rtlCol="0" anchor="ctr">
            <a:normAutofit/>
          </a:bodyPr>
          <a:lstStyle/>
          <a:p>
            <a:pPr>
              <a:defRPr/>
            </a:pPr>
            <a:r>
              <a:rPr lang="en-US" altLang="da-DK" kern="1200">
                <a:solidFill>
                  <a:schemeClr val="tx1"/>
                </a:solidFill>
                <a:latin typeface="+mj-lt"/>
                <a:ea typeface="+mj-ea"/>
                <a:cs typeface="+mj-cs"/>
              </a:rPr>
              <a:t>Er de vokset op med curlingforældre?</a:t>
            </a:r>
          </a:p>
        </p:txBody>
      </p:sp>
      <p:pic>
        <p:nvPicPr>
          <p:cNvPr id="81923" name="Pladsholder til indhold 5">
            <a:extLst>
              <a:ext uri="{FF2B5EF4-FFF2-40B4-BE49-F238E27FC236}">
                <a16:creationId xmlns:a16="http://schemas.microsoft.com/office/drawing/2014/main" id="{D690D861-7417-47B2-B848-68C7914343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29185" y="480061"/>
            <a:ext cx="2773562" cy="3141617"/>
          </a:xfrm>
          <a:prstGeom prst="rect">
            <a:avLst/>
          </a:prstGeom>
        </p:spPr>
      </p:pic>
      <p:sp>
        <p:nvSpPr>
          <p:cNvPr id="4" name="Pladsholder til sidefod 3">
            <a:extLst>
              <a:ext uri="{FF2B5EF4-FFF2-40B4-BE49-F238E27FC236}">
                <a16:creationId xmlns:a16="http://schemas.microsoft.com/office/drawing/2014/main" id="{EF39D48D-5A5F-454D-AC50-43B845FFD543}"/>
              </a:ext>
            </a:extLst>
          </p:cNvPr>
          <p:cNvSpPr>
            <a:spLocks noGrp="1"/>
          </p:cNvSpPr>
          <p:nvPr>
            <p:ph type="ftr" sz="quarter" idx="11"/>
          </p:nvPr>
        </p:nvSpPr>
        <p:spPr/>
        <p:txBody>
          <a:bodyPr vert="horz" lIns="68580" tIns="34290" rIns="68580" bIns="34290" rtlCol="0" anchor="ctr">
            <a:normAutofit/>
          </a:bodyPr>
          <a:lstStyle/>
          <a:p>
            <a:pPr algn="r">
              <a:spcAft>
                <a:spcPts val="450"/>
              </a:spcAft>
              <a:defRPr/>
            </a:pPr>
            <a:r>
              <a:rPr lang="en-US" kern="1200">
                <a:solidFill>
                  <a:srgbClr val="FFFFFF">
                    <a:alpha val="80000"/>
                  </a:srgbClr>
                </a:solidFill>
                <a:latin typeface="+mn-lt"/>
                <a:ea typeface="+mn-ea"/>
                <a:cs typeface="+mn-cs"/>
              </a:rPr>
              <a:t>Center for Ungdomstudier (CUR)</a:t>
            </a:r>
          </a:p>
        </p:txBody>
      </p:sp>
    </p:spTree>
    <p:extLst>
      <p:ext uri="{BB962C8B-B14F-4D97-AF65-F5344CB8AC3E}">
        <p14:creationId xmlns:p14="http://schemas.microsoft.com/office/powerpoint/2010/main" val="217123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a:extLst>
              <a:ext uri="{FF2B5EF4-FFF2-40B4-BE49-F238E27FC236}">
                <a16:creationId xmlns:a16="http://schemas.microsoft.com/office/drawing/2014/main" id="{7D846613-987A-401A-B3B4-D1150591DCD0}"/>
              </a:ext>
            </a:extLst>
          </p:cNvPr>
          <p:cNvSpPr>
            <a:spLocks noGrp="1" noChangeArrowheads="1"/>
          </p:cNvSpPr>
          <p:nvPr>
            <p:ph type="title"/>
          </p:nvPr>
        </p:nvSpPr>
        <p:spPr>
          <a:xfrm>
            <a:off x="771525" y="1475450"/>
            <a:ext cx="1971675" cy="1910443"/>
          </a:xfrm>
          <a:noFill/>
        </p:spPr>
        <p:txBody>
          <a:bodyPr vert="horz" lIns="68580" tIns="34290" rIns="68580" bIns="34290" rtlCol="0" anchor="ctr">
            <a:normAutofit/>
          </a:bodyPr>
          <a:lstStyle/>
          <a:p>
            <a:pPr algn="ctr"/>
            <a:r>
              <a:rPr lang="en-US" altLang="da-DK" sz="1875" b="1"/>
              <a:t>De vokser op med den generation af forældre, der ikke kan reproducere deres egen opdragelse! </a:t>
            </a:r>
          </a:p>
        </p:txBody>
      </p:sp>
      <p:pic>
        <p:nvPicPr>
          <p:cNvPr id="82947" name="Pladsholder til indhold 3" descr="Fodboldmødre.jpg">
            <a:extLst>
              <a:ext uri="{FF2B5EF4-FFF2-40B4-BE49-F238E27FC236}">
                <a16:creationId xmlns:a16="http://schemas.microsoft.com/office/drawing/2014/main" id="{0499EA64-FEA5-46EC-8136-4727BDD781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37473" y="482600"/>
            <a:ext cx="4176554" cy="4176554"/>
          </a:xfrm>
          <a:prstGeom prst="rect">
            <a:avLst/>
          </a:prstGeom>
        </p:spPr>
      </p:pic>
    </p:spTree>
    <p:extLst>
      <p:ext uri="{BB962C8B-B14F-4D97-AF65-F5344CB8AC3E}">
        <p14:creationId xmlns:p14="http://schemas.microsoft.com/office/powerpoint/2010/main" val="3772820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CUR_logo_2017_Hvid CUR_large.png"/>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1242673" y="4463700"/>
            <a:ext cx="938524" cy="598114"/>
          </a:xfrm>
          <a:prstGeom prst="rect">
            <a:avLst/>
          </a:prstGeom>
        </p:spPr>
      </p:pic>
      <p:sp>
        <p:nvSpPr>
          <p:cNvPr id="3" name="Titel 2"/>
          <p:cNvSpPr>
            <a:spLocks noGrp="1"/>
          </p:cNvSpPr>
          <p:nvPr>
            <p:ph type="title"/>
          </p:nvPr>
        </p:nvSpPr>
        <p:spPr/>
        <p:txBody>
          <a:bodyPr>
            <a:normAutofit/>
          </a:bodyPr>
          <a:lstStyle/>
          <a:p>
            <a:r>
              <a:rPr lang="en-GB" dirty="0" err="1"/>
              <a:t>Forældre</a:t>
            </a:r>
            <a:r>
              <a:rPr lang="en-GB" dirty="0"/>
              <a:t> </a:t>
            </a:r>
            <a:r>
              <a:rPr lang="en-GB" dirty="0" err="1"/>
              <a:t>er</a:t>
            </a:r>
            <a:r>
              <a:rPr lang="en-GB" dirty="0"/>
              <a:t> passive </a:t>
            </a:r>
            <a:r>
              <a:rPr lang="en-GB" dirty="0" err="1"/>
              <a:t>tilskuere</a:t>
            </a:r>
            <a:r>
              <a:rPr lang="en-GB" dirty="0"/>
              <a:t>!</a:t>
            </a:r>
          </a:p>
        </p:txBody>
      </p:sp>
      <p:graphicFrame>
        <p:nvGraphicFramePr>
          <p:cNvPr id="6" name="Pladsholder til indhold 5"/>
          <p:cNvGraphicFramePr>
            <a:graphicFrameLocks noGrp="1"/>
          </p:cNvGraphicFramePr>
          <p:nvPr>
            <p:ph idx="1"/>
          </p:nvPr>
        </p:nvGraphicFramePr>
        <p:xfrm>
          <a:off x="1485900" y="1340229"/>
          <a:ext cx="6172200" cy="2867474"/>
        </p:xfrm>
        <a:graphic>
          <a:graphicData uri="http://schemas.openxmlformats.org/drawingml/2006/chart">
            <c:chart xmlns:c="http://schemas.openxmlformats.org/drawingml/2006/chart" xmlns:r="http://schemas.openxmlformats.org/officeDocument/2006/relationships" r:id="rId4"/>
          </a:graphicData>
        </a:graphic>
      </p:graphicFrame>
      <p:sp>
        <p:nvSpPr>
          <p:cNvPr id="8" name="Tekstfelt 7"/>
          <p:cNvSpPr txBox="1"/>
          <p:nvPr/>
        </p:nvSpPr>
        <p:spPr>
          <a:xfrm>
            <a:off x="1594134" y="4204997"/>
            <a:ext cx="4148893" cy="369332"/>
          </a:xfrm>
          <a:prstGeom prst="rect">
            <a:avLst/>
          </a:prstGeom>
          <a:noFill/>
        </p:spPr>
        <p:txBody>
          <a:bodyPr wrap="none" rtlCol="0">
            <a:spAutoFit/>
          </a:bodyPr>
          <a:lstStyle/>
          <a:p>
            <a:r>
              <a:rPr lang="da-DK" sz="900" b="1" i="1" dirty="0"/>
              <a:t>Hvor ofte snakker du med dine forældre om, hvad du laver på nettet?</a:t>
            </a:r>
            <a:r>
              <a:rPr lang="da-DK" sz="900" b="1" dirty="0"/>
              <a:t> Krydset med </a:t>
            </a:r>
          </a:p>
          <a:p>
            <a:r>
              <a:rPr lang="da-DK" sz="900" b="1" i="1" dirty="0"/>
              <a:t>Oplever du, at dine forældre godt vil snakke med dig om, hvad du laver på nettet?</a:t>
            </a:r>
            <a:r>
              <a:rPr lang="da-DK" sz="900" dirty="0"/>
              <a:t> </a:t>
            </a:r>
            <a:endParaRPr lang="da-DK" sz="900" i="1" dirty="0"/>
          </a:p>
        </p:txBody>
      </p:sp>
    </p:spTree>
    <p:extLst>
      <p:ext uri="{BB962C8B-B14F-4D97-AF65-F5344CB8AC3E}">
        <p14:creationId xmlns:p14="http://schemas.microsoft.com/office/powerpoint/2010/main" val="2429092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360AD-85C0-459B-BF35-354D6919A8B9}"/>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950" dirty="0" err="1">
                <a:solidFill>
                  <a:srgbClr val="FFFFFF"/>
                </a:solidFill>
              </a:rPr>
              <a:t>Jeg</a:t>
            </a:r>
            <a:r>
              <a:rPr lang="en-US" sz="1950" dirty="0">
                <a:solidFill>
                  <a:srgbClr val="FFFFFF"/>
                </a:solidFill>
              </a:rPr>
              <a:t> </a:t>
            </a:r>
            <a:r>
              <a:rPr lang="en-US" sz="1950" dirty="0" err="1">
                <a:solidFill>
                  <a:srgbClr val="FFFFFF"/>
                </a:solidFill>
              </a:rPr>
              <a:t>voksede</a:t>
            </a:r>
            <a:r>
              <a:rPr lang="en-US" sz="1950" dirty="0">
                <a:solidFill>
                  <a:srgbClr val="FFFFFF"/>
                </a:solidFill>
              </a:rPr>
              <a:t> op med dem her……</a:t>
            </a:r>
          </a:p>
        </p:txBody>
      </p:sp>
      <p:pic>
        <p:nvPicPr>
          <p:cNvPr id="5" name="Pladsholder til indhold 4" descr="Et billede, der indeholder indendørs, sidder, bord, clipart&#10;&#10;Automatisk oprettet beskrivelse">
            <a:extLst>
              <a:ext uri="{FF2B5EF4-FFF2-40B4-BE49-F238E27FC236}">
                <a16:creationId xmlns:a16="http://schemas.microsoft.com/office/drawing/2014/main" id="{84140A81-CA3F-4BA3-BEC0-C379B88787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81" r="11413"/>
          <a:stretch/>
        </p:blipFill>
        <p:spPr>
          <a:xfrm>
            <a:off x="3028951" y="761087"/>
            <a:ext cx="5391149" cy="3618785"/>
          </a:xfrm>
          <a:prstGeom prst="rect">
            <a:avLst/>
          </a:prstGeom>
        </p:spPr>
      </p:pic>
    </p:spTree>
    <p:extLst>
      <p:ext uri="{BB962C8B-B14F-4D97-AF65-F5344CB8AC3E}">
        <p14:creationId xmlns:p14="http://schemas.microsoft.com/office/powerpoint/2010/main" val="972190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4820" y="573280"/>
            <a:ext cx="3865881" cy="969771"/>
          </a:xfrm>
        </p:spPr>
        <p:txBody>
          <a:bodyPr>
            <a:normAutofit/>
          </a:bodyPr>
          <a:lstStyle/>
          <a:p>
            <a:r>
              <a:rPr lang="en-GB" sz="3000"/>
              <a:t>Nye billeder at spejle sig i</a:t>
            </a:r>
          </a:p>
        </p:txBody>
      </p:sp>
      <p:sp>
        <p:nvSpPr>
          <p:cNvPr id="2" name="Pladsholder til indhold 1"/>
          <p:cNvSpPr>
            <a:spLocks noGrp="1"/>
          </p:cNvSpPr>
          <p:nvPr>
            <p:ph idx="1"/>
          </p:nvPr>
        </p:nvSpPr>
        <p:spPr>
          <a:xfrm>
            <a:off x="464821" y="1645920"/>
            <a:ext cx="3865880" cy="3018094"/>
          </a:xfrm>
        </p:spPr>
        <p:txBody>
          <a:bodyPr>
            <a:normAutofit lnSpcReduction="10000"/>
          </a:bodyPr>
          <a:lstStyle/>
          <a:p>
            <a:r>
              <a:rPr lang="da-DK"/>
              <a:t>Den ’perfekte’ krop optræder </a:t>
            </a:r>
          </a:p>
          <a:p>
            <a:pPr marL="0" indent="0">
              <a:buNone/>
            </a:pPr>
            <a:r>
              <a:rPr lang="da-DK"/>
              <a:t>   overalt på SoMe</a:t>
            </a:r>
          </a:p>
          <a:p>
            <a:r>
              <a:rPr lang="da-DK"/>
              <a:t>Jo større klasse, desto mindre</a:t>
            </a:r>
          </a:p>
          <a:p>
            <a:pPr marL="0" indent="0">
              <a:buNone/>
            </a:pPr>
            <a:r>
              <a:rPr lang="da-DK"/>
              <a:t>   kropstilfredshed </a:t>
            </a:r>
          </a:p>
          <a:p>
            <a:pPr lvl="1">
              <a:buFont typeface="Wingdings" charset="2"/>
              <a:buChar char="Ø"/>
            </a:pPr>
            <a:r>
              <a:rPr lang="da-DK" sz="1500"/>
              <a:t>  81,8 % i 3. klasse</a:t>
            </a:r>
          </a:p>
          <a:p>
            <a:pPr lvl="1">
              <a:buFont typeface="Wingdings" charset="2"/>
              <a:buChar char="Ø"/>
            </a:pPr>
            <a:r>
              <a:rPr lang="da-DK" sz="1500"/>
              <a:t>  73,7 % i 6. klasse</a:t>
            </a:r>
          </a:p>
          <a:p>
            <a:pPr lvl="1">
              <a:buFont typeface="Wingdings" charset="2"/>
              <a:buChar char="Ø"/>
            </a:pPr>
            <a:r>
              <a:rPr lang="da-DK" sz="1500"/>
              <a:t>  42,5 % i  9.klasse </a:t>
            </a:r>
          </a:p>
          <a:p>
            <a:pPr lvl="1">
              <a:buFont typeface="Wingdings" charset="2"/>
              <a:buChar char="Ø"/>
            </a:pPr>
            <a:r>
              <a:rPr lang="da-DK" sz="1500"/>
              <a:t>  49% af de 19-årige piger angiver at de </a:t>
            </a:r>
          </a:p>
          <a:p>
            <a:pPr marL="342900" lvl="1" indent="0">
              <a:buNone/>
            </a:pPr>
            <a:r>
              <a:rPr lang="da-DK" sz="1500"/>
              <a:t>er for tykke, mens 21 pct. af derngene angiver </a:t>
            </a:r>
          </a:p>
          <a:p>
            <a:pPr marL="342900" lvl="1" indent="0">
              <a:buNone/>
            </a:pPr>
            <a:r>
              <a:rPr lang="da-DK" sz="1500"/>
              <a:t>at de er for tynde (Vive 2018)</a:t>
            </a:r>
          </a:p>
          <a:p>
            <a:pPr marL="0" indent="0">
              <a:buNone/>
            </a:pPr>
            <a:endParaRPr lang="da-DK"/>
          </a:p>
          <a:p>
            <a:pPr marL="0" indent="0">
              <a:buNone/>
            </a:pPr>
            <a:endParaRPr lang="da-DK"/>
          </a:p>
          <a:p>
            <a:endParaRPr lang="da-DK"/>
          </a:p>
          <a:p>
            <a:pPr marL="0" indent="0">
              <a:buNone/>
            </a:pPr>
            <a:endParaRPr lang="da-DK"/>
          </a:p>
          <a:p>
            <a:pPr lvl="1">
              <a:buFont typeface="Arial"/>
              <a:buChar char="•"/>
            </a:pPr>
            <a:endParaRPr lang="da-DK" sz="1500"/>
          </a:p>
          <a:p>
            <a:pPr marL="342900" lvl="1" indent="0">
              <a:buNone/>
            </a:pPr>
            <a:endParaRPr lang="en-GB" sz="1500"/>
          </a:p>
        </p:txBody>
      </p:sp>
      <p:pic>
        <p:nvPicPr>
          <p:cNvPr id="11" name="Billede 10" descr="Skærmbillede 2018-10-23 kl. 14.56.30.png"/>
          <p:cNvPicPr>
            <a:picLocks noChangeAspect="1"/>
          </p:cNvPicPr>
          <p:nvPr/>
        </p:nvPicPr>
        <p:blipFill rotWithShape="1">
          <a:blip r:embed="rId3">
            <a:extLst>
              <a:ext uri="{28A0092B-C50C-407E-A947-70E740481C1C}">
                <a14:useLocalDpi xmlns:a14="http://schemas.microsoft.com/office/drawing/2010/main" val="0"/>
              </a:ext>
            </a:extLst>
          </a:blip>
          <a:srcRect t="3505" r="-3" b="566"/>
          <a:stretch/>
        </p:blipFill>
        <p:spPr>
          <a:xfrm>
            <a:off x="4813300" y="8"/>
            <a:ext cx="2452632" cy="2950115"/>
          </a:xfrm>
          <a:prstGeom prst="rect">
            <a:avLst/>
          </a:prstGeom>
        </p:spPr>
      </p:pic>
      <p:pic>
        <p:nvPicPr>
          <p:cNvPr id="12" name="Billede 11" descr="Skærmbillede 2018-10-23 kl. 14.50.49.png"/>
          <p:cNvPicPr>
            <a:picLocks noChangeAspect="1"/>
          </p:cNvPicPr>
          <p:nvPr/>
        </p:nvPicPr>
        <p:blipFill rotWithShape="1">
          <a:blip r:embed="rId4">
            <a:extLst>
              <a:ext uri="{28A0092B-C50C-407E-A947-70E740481C1C}">
                <a14:useLocalDpi xmlns:a14="http://schemas.microsoft.com/office/drawing/2010/main" val="0"/>
              </a:ext>
            </a:extLst>
          </a:blip>
          <a:srcRect l="8292" r="10833" b="3"/>
          <a:stretch/>
        </p:blipFill>
        <p:spPr>
          <a:xfrm>
            <a:off x="7336630" y="7"/>
            <a:ext cx="1807370" cy="2950115"/>
          </a:xfrm>
          <a:prstGeom prst="rect">
            <a:avLst/>
          </a:prstGeom>
        </p:spPr>
      </p:pic>
      <p:pic>
        <p:nvPicPr>
          <p:cNvPr id="5" name="Billede 4" descr="CUR_logo_2017_Hvid CUR_large.png"/>
          <p:cNvPicPr>
            <a:picLocks noChangeAspect="1"/>
          </p:cNvPicPr>
          <p:nvPr/>
        </p:nvPicPr>
        <p:blipFill rotWithShape="1">
          <a:blip r:embed="rId5">
            <a:extLst>
              <a:ext uri="{28A0092B-C50C-407E-A947-70E740481C1C}">
                <a14:useLocalDpi xmlns:a14="http://schemas.microsoft.com/office/drawing/2010/main" val="0"/>
              </a:ext>
            </a:extLst>
          </a:blip>
          <a:srcRect t="14985" r="2" b="15541"/>
          <a:stretch/>
        </p:blipFill>
        <p:spPr>
          <a:xfrm>
            <a:off x="4813300" y="3014793"/>
            <a:ext cx="4330700" cy="2128707"/>
          </a:xfrm>
          <a:prstGeom prst="rect">
            <a:avLst/>
          </a:prstGeom>
        </p:spPr>
      </p:pic>
      <p:sp>
        <p:nvSpPr>
          <p:cNvPr id="4" name="TextBox 3"/>
          <p:cNvSpPr txBox="1"/>
          <p:nvPr/>
        </p:nvSpPr>
        <p:spPr>
          <a:xfrm>
            <a:off x="3818771" y="3210507"/>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1910449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E5F6C-3F8F-447F-9E71-EDE49D2BD4D9}"/>
              </a:ext>
            </a:extLst>
          </p:cNvPr>
          <p:cNvSpPr>
            <a:spLocks noGrp="1"/>
          </p:cNvSpPr>
          <p:nvPr>
            <p:ph type="title"/>
          </p:nvPr>
        </p:nvSpPr>
        <p:spPr>
          <a:xfrm>
            <a:off x="395653" y="3567478"/>
            <a:ext cx="8354891" cy="697835"/>
          </a:xfrm>
        </p:spPr>
        <p:txBody>
          <a:bodyPr vert="horz" lIns="91440" tIns="45720" rIns="91440" bIns="45720" rtlCol="0" anchor="b">
            <a:normAutofit/>
          </a:bodyPr>
          <a:lstStyle/>
          <a:p>
            <a:pPr algn="ctr" defTabSz="914400"/>
            <a:r>
              <a:rPr lang="en-US" sz="4100" kern="1200" dirty="0">
                <a:solidFill>
                  <a:srgbClr val="FFFFFF"/>
                </a:solidFill>
                <a:latin typeface="+mj-lt"/>
                <a:ea typeface="+mj-ea"/>
                <a:cs typeface="+mj-cs"/>
              </a:rPr>
              <a:t>Superman </a:t>
            </a:r>
            <a:r>
              <a:rPr lang="en-US" sz="4100" kern="1200" dirty="0" err="1">
                <a:solidFill>
                  <a:srgbClr val="FFFFFF"/>
                </a:solidFill>
                <a:latin typeface="+mj-lt"/>
                <a:ea typeface="+mj-ea"/>
                <a:cs typeface="+mj-cs"/>
              </a:rPr>
              <a:t>er</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blevet</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superfit</a:t>
            </a:r>
            <a:r>
              <a:rPr lang="en-US" sz="4100" kern="1200" dirty="0">
                <a:solidFill>
                  <a:srgbClr val="FFFFFF"/>
                </a:solidFill>
                <a:latin typeface="+mj-lt"/>
                <a:ea typeface="+mj-ea"/>
                <a:cs typeface="+mj-cs"/>
              </a:rPr>
              <a:t>….</a:t>
            </a:r>
          </a:p>
        </p:txBody>
      </p:sp>
      <p:pic>
        <p:nvPicPr>
          <p:cNvPr id="6" name="Pladsholder til indhold 5">
            <a:extLst>
              <a:ext uri="{FF2B5EF4-FFF2-40B4-BE49-F238E27FC236}">
                <a16:creationId xmlns:a16="http://schemas.microsoft.com/office/drawing/2014/main" id="{B25F6304-A8AB-41F0-A661-8E473B91B060}"/>
              </a:ext>
            </a:extLst>
          </p:cNvPr>
          <p:cNvPicPr>
            <a:picLocks noGrp="1" noChangeAspect="1"/>
          </p:cNvPicPr>
          <p:nvPr>
            <p:ph sz="half" idx="2"/>
          </p:nvPr>
        </p:nvPicPr>
        <p:blipFill>
          <a:blip r:embed="rId2"/>
          <a:stretch>
            <a:fillRect/>
          </a:stretch>
        </p:blipFill>
        <p:spPr>
          <a:xfrm>
            <a:off x="404045" y="230798"/>
            <a:ext cx="2241175" cy="2998228"/>
          </a:xfrm>
          <a:prstGeom prst="rect">
            <a:avLst/>
          </a:prstGeom>
        </p:spPr>
      </p:pic>
      <p:pic>
        <p:nvPicPr>
          <p:cNvPr id="5" name="Picture 3">
            <a:extLst>
              <a:ext uri="{FF2B5EF4-FFF2-40B4-BE49-F238E27FC236}">
                <a16:creationId xmlns:a16="http://schemas.microsoft.com/office/drawing/2014/main" id="{3AF8A00D-A44C-4125-A813-05BD613E47E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3517" r="15271"/>
          <a:stretch>
            <a:fillRect/>
          </a:stretch>
        </p:blipFill>
        <p:spPr bwMode="auto">
          <a:xfrm>
            <a:off x="3553158" y="230798"/>
            <a:ext cx="2047269" cy="29982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7" name="Picture 4">
            <a:extLst>
              <a:ext uri="{FF2B5EF4-FFF2-40B4-BE49-F238E27FC236}">
                <a16:creationId xmlns:a16="http://schemas.microsoft.com/office/drawing/2014/main" id="{5331097D-F2FB-4E63-80A9-DBF82C098F6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0603" y="247533"/>
            <a:ext cx="2001317" cy="29982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1665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92D4E-EA50-4B42-B470-A833CDE88493}"/>
              </a:ext>
            </a:extLst>
          </p:cNvPr>
          <p:cNvSpPr>
            <a:spLocks noGrp="1"/>
          </p:cNvSpPr>
          <p:nvPr>
            <p:ph type="title"/>
          </p:nvPr>
        </p:nvSpPr>
        <p:spPr>
          <a:xfrm>
            <a:off x="4940422" y="273843"/>
            <a:ext cx="3768572" cy="1342935"/>
          </a:xfrm>
        </p:spPr>
        <p:txBody>
          <a:bodyPr vert="horz" lIns="91440" tIns="45720" rIns="91440" bIns="45720" rtlCol="0" anchor="ctr">
            <a:normAutofit/>
          </a:bodyPr>
          <a:lstStyle/>
          <a:p>
            <a:pPr defTabSz="914400"/>
            <a:r>
              <a:rPr lang="en-US" sz="2800" dirty="0"/>
              <a:t>Times are changing!</a:t>
            </a:r>
            <a:endParaRPr lang="en-US" sz="2800" kern="1200" dirty="0">
              <a:solidFill>
                <a:schemeClr val="tx1"/>
              </a:solidFill>
              <a:latin typeface="+mj-lt"/>
              <a:ea typeface="+mj-ea"/>
              <a:cs typeface="+mj-cs"/>
            </a:endParaRPr>
          </a:p>
        </p:txBody>
      </p:sp>
      <p:pic>
        <p:nvPicPr>
          <p:cNvPr id="7" name="Pladsholder til indhold 3">
            <a:extLst>
              <a:ext uri="{FF2B5EF4-FFF2-40B4-BE49-F238E27FC236}">
                <a16:creationId xmlns:a16="http://schemas.microsoft.com/office/drawing/2014/main" id="{0423359C-8F09-4F33-ABBC-01F87BE216CD}"/>
              </a:ext>
            </a:extLst>
          </p:cNvPr>
          <p:cNvPicPr>
            <a:picLocks noChangeAspect="1"/>
          </p:cNvPicPr>
          <p:nvPr/>
        </p:nvPicPr>
        <p:blipFill rotWithShape="1">
          <a:blip r:embed="rId2"/>
          <a:srcRect r="-5" b="5424"/>
          <a:stretch/>
        </p:blipFill>
        <p:spPr>
          <a:xfrm>
            <a:off x="215281" y="273843"/>
            <a:ext cx="2126204" cy="2681045"/>
          </a:xfrm>
          <a:prstGeom prst="rect">
            <a:avLst/>
          </a:prstGeom>
        </p:spPr>
      </p:pic>
      <p:pic>
        <p:nvPicPr>
          <p:cNvPr id="6" name="Billede 5">
            <a:extLst>
              <a:ext uri="{FF2B5EF4-FFF2-40B4-BE49-F238E27FC236}">
                <a16:creationId xmlns:a16="http://schemas.microsoft.com/office/drawing/2014/main" id="{D35CF759-60D7-472D-9C14-D22976FB4635}"/>
              </a:ext>
            </a:extLst>
          </p:cNvPr>
          <p:cNvPicPr>
            <a:picLocks noChangeAspect="1"/>
          </p:cNvPicPr>
          <p:nvPr/>
        </p:nvPicPr>
        <p:blipFill rotWithShape="1">
          <a:blip r:embed="rId3"/>
          <a:srcRect r="4927" b="4"/>
          <a:stretch/>
        </p:blipFill>
        <p:spPr>
          <a:xfrm>
            <a:off x="2481306" y="273843"/>
            <a:ext cx="2126204" cy="1543050"/>
          </a:xfrm>
          <a:prstGeom prst="rect">
            <a:avLst/>
          </a:prstGeom>
        </p:spPr>
      </p:pic>
      <p:pic>
        <p:nvPicPr>
          <p:cNvPr id="8" name="Billede 7">
            <a:extLst>
              <a:ext uri="{FF2B5EF4-FFF2-40B4-BE49-F238E27FC236}">
                <a16:creationId xmlns:a16="http://schemas.microsoft.com/office/drawing/2014/main" id="{2E33B793-3B35-4996-B405-2911316397CA}"/>
              </a:ext>
            </a:extLst>
          </p:cNvPr>
          <p:cNvPicPr>
            <a:picLocks noChangeAspect="1"/>
          </p:cNvPicPr>
          <p:nvPr/>
        </p:nvPicPr>
        <p:blipFill rotWithShape="1">
          <a:blip r:embed="rId4"/>
          <a:srcRect r="-6" b="37029"/>
          <a:stretch/>
        </p:blipFill>
        <p:spPr>
          <a:xfrm>
            <a:off x="215281" y="3089429"/>
            <a:ext cx="2126204" cy="1543293"/>
          </a:xfrm>
          <a:prstGeom prst="rect">
            <a:avLst/>
          </a:prstGeom>
        </p:spPr>
      </p:pic>
      <p:pic>
        <p:nvPicPr>
          <p:cNvPr id="5" name="Pladsholder til indhold 4">
            <a:extLst>
              <a:ext uri="{FF2B5EF4-FFF2-40B4-BE49-F238E27FC236}">
                <a16:creationId xmlns:a16="http://schemas.microsoft.com/office/drawing/2014/main" id="{6C054312-EF24-4D99-B68B-3EE3AEF857EE}"/>
              </a:ext>
            </a:extLst>
          </p:cNvPr>
          <p:cNvPicPr>
            <a:picLocks noGrp="1" noChangeAspect="1"/>
          </p:cNvPicPr>
          <p:nvPr>
            <p:ph sz="half" idx="1"/>
          </p:nvPr>
        </p:nvPicPr>
        <p:blipFill rotWithShape="1">
          <a:blip r:embed="rId5"/>
          <a:srcRect r="-1" b="5734"/>
          <a:stretch/>
        </p:blipFill>
        <p:spPr>
          <a:xfrm>
            <a:off x="2481307" y="1951433"/>
            <a:ext cx="2126203" cy="2681289"/>
          </a:xfrm>
          <a:prstGeom prst="rect">
            <a:avLst/>
          </a:prstGeom>
        </p:spPr>
      </p:pic>
      <p:sp>
        <p:nvSpPr>
          <p:cNvPr id="4" name="Pladsholder til indhold 3">
            <a:extLst>
              <a:ext uri="{FF2B5EF4-FFF2-40B4-BE49-F238E27FC236}">
                <a16:creationId xmlns:a16="http://schemas.microsoft.com/office/drawing/2014/main" id="{FE2E46C9-5FBA-4406-AD3D-FB3B2DCEDD60}"/>
              </a:ext>
            </a:extLst>
          </p:cNvPr>
          <p:cNvSpPr>
            <a:spLocks noGrp="1"/>
          </p:cNvSpPr>
          <p:nvPr>
            <p:ph sz="half" idx="2"/>
          </p:nvPr>
        </p:nvSpPr>
        <p:spPr>
          <a:xfrm>
            <a:off x="4940422" y="1751318"/>
            <a:ext cx="3768572" cy="2881404"/>
          </a:xfrm>
        </p:spPr>
        <p:txBody>
          <a:bodyPr vert="horz" lIns="91440" tIns="45720" rIns="91440" bIns="45720" rtlCol="0">
            <a:normAutofit/>
          </a:bodyPr>
          <a:lstStyle/>
          <a:p>
            <a:pPr indent="-228600" defTabSz="914400"/>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val="3849672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E8B692-FF65-4482-99FE-69E308DC1355}"/>
              </a:ext>
            </a:extLst>
          </p:cNvPr>
          <p:cNvSpPr>
            <a:spLocks noGrp="1"/>
          </p:cNvSpPr>
          <p:nvPr>
            <p:ph type="title"/>
          </p:nvPr>
        </p:nvSpPr>
        <p:spPr>
          <a:xfrm>
            <a:off x="598692" y="478142"/>
            <a:ext cx="2706672" cy="1268245"/>
          </a:xfrm>
        </p:spPr>
        <p:txBody>
          <a:bodyPr vert="horz" lIns="91440" tIns="45720" rIns="91440" bIns="45720" rtlCol="0" anchor="b">
            <a:normAutofit/>
          </a:bodyPr>
          <a:lstStyle/>
          <a:p>
            <a:pPr defTabSz="914400"/>
            <a:r>
              <a:rPr lang="en-US" sz="2700" kern="1200" dirty="0">
                <a:solidFill>
                  <a:srgbClr val="FFFFFF"/>
                </a:solidFill>
                <a:latin typeface="+mj-lt"/>
                <a:ea typeface="+mj-ea"/>
                <a:cs typeface="+mj-cs"/>
              </a:rPr>
              <a:t>Less wear – more body….</a:t>
            </a:r>
          </a:p>
        </p:txBody>
      </p:sp>
      <p:pic>
        <p:nvPicPr>
          <p:cNvPr id="15" name="Billede 14">
            <a:extLst>
              <a:ext uri="{FF2B5EF4-FFF2-40B4-BE49-F238E27FC236}">
                <a16:creationId xmlns:a16="http://schemas.microsoft.com/office/drawing/2014/main" id="{05943E1F-72CC-481E-B9F4-AF2C7615EB65}"/>
              </a:ext>
            </a:extLst>
          </p:cNvPr>
          <p:cNvPicPr>
            <a:picLocks noChangeAspect="1"/>
          </p:cNvPicPr>
          <p:nvPr/>
        </p:nvPicPr>
        <p:blipFill>
          <a:blip r:embed="rId2"/>
          <a:stretch>
            <a:fillRect/>
          </a:stretch>
        </p:blipFill>
        <p:spPr>
          <a:xfrm>
            <a:off x="4201804" y="244428"/>
            <a:ext cx="875955" cy="1390405"/>
          </a:xfrm>
          <a:prstGeom prst="rect">
            <a:avLst/>
          </a:prstGeom>
        </p:spPr>
      </p:pic>
      <p:sp>
        <p:nvSpPr>
          <p:cNvPr id="7" name="Pladsholder til indhold 6">
            <a:extLst>
              <a:ext uri="{FF2B5EF4-FFF2-40B4-BE49-F238E27FC236}">
                <a16:creationId xmlns:a16="http://schemas.microsoft.com/office/drawing/2014/main" id="{9AF853A6-ABFD-4E08-B079-E815B1F1F163}"/>
              </a:ext>
            </a:extLst>
          </p:cNvPr>
          <p:cNvSpPr>
            <a:spLocks noGrp="1"/>
          </p:cNvSpPr>
          <p:nvPr>
            <p:ph sz="half" idx="1"/>
          </p:nvPr>
        </p:nvSpPr>
        <p:spPr>
          <a:xfrm>
            <a:off x="598692" y="1855695"/>
            <a:ext cx="2705947" cy="2757868"/>
          </a:xfrm>
        </p:spPr>
        <p:txBody>
          <a:bodyPr vert="horz" lIns="91440" tIns="45720" rIns="91440" bIns="45720" rtlCol="0" anchor="t">
            <a:normAutofit/>
          </a:bodyPr>
          <a:lstStyle/>
          <a:p>
            <a:pPr indent="-228600" defTabSz="914400"/>
            <a:endParaRPr lang="en-US" sz="2800" kern="1200" dirty="0">
              <a:solidFill>
                <a:srgbClr val="FFFFFF"/>
              </a:solidFill>
              <a:latin typeface="+mn-lt"/>
              <a:ea typeface="+mn-ea"/>
              <a:cs typeface="+mn-cs"/>
            </a:endParaRPr>
          </a:p>
        </p:txBody>
      </p:sp>
      <p:pic>
        <p:nvPicPr>
          <p:cNvPr id="6" name="Picture 2" descr="Billedresultat for fitness model woman">
            <a:extLst>
              <a:ext uri="{FF2B5EF4-FFF2-40B4-BE49-F238E27FC236}">
                <a16:creationId xmlns:a16="http://schemas.microsoft.com/office/drawing/2014/main" id="{50543D69-20CE-414E-8AEA-94C02B71D37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 b="297"/>
          <a:stretch/>
        </p:blipFill>
        <p:spPr bwMode="auto">
          <a:xfrm>
            <a:off x="4175315" y="1877964"/>
            <a:ext cx="928935" cy="1387572"/>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14ECE068-F152-4132-B607-DBDCA29FC800}"/>
              </a:ext>
            </a:extLst>
          </p:cNvPr>
          <p:cNvPicPr>
            <a:picLocks noChangeAspect="1"/>
          </p:cNvPicPr>
          <p:nvPr/>
        </p:nvPicPr>
        <p:blipFill>
          <a:blip r:embed="rId4"/>
          <a:stretch>
            <a:fillRect/>
          </a:stretch>
        </p:blipFill>
        <p:spPr>
          <a:xfrm>
            <a:off x="6470279" y="244428"/>
            <a:ext cx="1671553" cy="2206671"/>
          </a:xfrm>
          <a:prstGeom prst="rect">
            <a:avLst/>
          </a:prstGeom>
        </p:spPr>
      </p:pic>
      <p:pic>
        <p:nvPicPr>
          <p:cNvPr id="12" name="Pladsholder til indhold 3">
            <a:extLst>
              <a:ext uri="{FF2B5EF4-FFF2-40B4-BE49-F238E27FC236}">
                <a16:creationId xmlns:a16="http://schemas.microsoft.com/office/drawing/2014/main" id="{A9A8DC2D-5D2B-4187-81E1-6534AE4CC99E}"/>
              </a:ext>
            </a:extLst>
          </p:cNvPr>
          <p:cNvPicPr>
            <a:picLocks noChangeAspect="1"/>
          </p:cNvPicPr>
          <p:nvPr/>
        </p:nvPicPr>
        <p:blipFill>
          <a:blip r:embed="rId5"/>
          <a:stretch>
            <a:fillRect/>
          </a:stretch>
        </p:blipFill>
        <p:spPr>
          <a:xfrm>
            <a:off x="4211462" y="3483738"/>
            <a:ext cx="869248" cy="1402013"/>
          </a:xfrm>
          <a:prstGeom prst="rect">
            <a:avLst/>
          </a:prstGeom>
        </p:spPr>
      </p:pic>
      <p:pic>
        <p:nvPicPr>
          <p:cNvPr id="14" name="Billede 13">
            <a:extLst>
              <a:ext uri="{FF2B5EF4-FFF2-40B4-BE49-F238E27FC236}">
                <a16:creationId xmlns:a16="http://schemas.microsoft.com/office/drawing/2014/main" id="{DD888C84-C296-4EF4-A681-0D3A52A9CED1}"/>
              </a:ext>
            </a:extLst>
          </p:cNvPr>
          <p:cNvPicPr>
            <a:picLocks noChangeAspect="1"/>
          </p:cNvPicPr>
          <p:nvPr/>
        </p:nvPicPr>
        <p:blipFill>
          <a:blip r:embed="rId6"/>
          <a:stretch>
            <a:fillRect/>
          </a:stretch>
        </p:blipFill>
        <p:spPr>
          <a:xfrm>
            <a:off x="5712702" y="2722746"/>
            <a:ext cx="3186708" cy="2143061"/>
          </a:xfrm>
          <a:prstGeom prst="rect">
            <a:avLst/>
          </a:prstGeom>
        </p:spPr>
      </p:pic>
    </p:spTree>
    <p:extLst>
      <p:ext uri="{BB962C8B-B14F-4D97-AF65-F5344CB8AC3E}">
        <p14:creationId xmlns:p14="http://schemas.microsoft.com/office/powerpoint/2010/main" val="3185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94C7D-12F2-43CB-9970-EE97516F09CE}"/>
              </a:ext>
            </a:extLst>
          </p:cNvPr>
          <p:cNvSpPr>
            <a:spLocks noGrp="1"/>
          </p:cNvSpPr>
          <p:nvPr>
            <p:ph type="title"/>
          </p:nvPr>
        </p:nvSpPr>
        <p:spPr>
          <a:xfrm>
            <a:off x="3766365" y="2859715"/>
            <a:ext cx="4848966" cy="1137011"/>
          </a:xfrm>
        </p:spPr>
        <p:txBody>
          <a:bodyPr vert="horz" lIns="91440" tIns="45720" rIns="91440" bIns="45720" rtlCol="0" anchor="b">
            <a:normAutofit fontScale="90000"/>
          </a:bodyPr>
          <a:lstStyle/>
          <a:p>
            <a:pPr defTabSz="914400"/>
            <a:r>
              <a:rPr lang="en-US" sz="3600" kern="1200" dirty="0">
                <a:solidFill>
                  <a:srgbClr val="FFFFFF"/>
                </a:solidFill>
                <a:latin typeface="+mj-lt"/>
                <a:ea typeface="+mj-ea"/>
                <a:cs typeface="+mj-cs"/>
              </a:rPr>
              <a:t>Models from the past….and another league…..</a:t>
            </a:r>
          </a:p>
        </p:txBody>
      </p:sp>
      <p:pic>
        <p:nvPicPr>
          <p:cNvPr id="9" name="Billede 8" descr="Et billede, der indeholder person, bygning, beklædning, kvinde&#10;&#10;Automatisk genereret beskrivelse">
            <a:extLst>
              <a:ext uri="{FF2B5EF4-FFF2-40B4-BE49-F238E27FC236}">
                <a16:creationId xmlns:a16="http://schemas.microsoft.com/office/drawing/2014/main" id="{0E88D818-14A5-4CB0-A666-FED4A757C446}"/>
              </a:ext>
            </a:extLst>
          </p:cNvPr>
          <p:cNvPicPr>
            <a:picLocks noChangeAspect="1"/>
          </p:cNvPicPr>
          <p:nvPr/>
        </p:nvPicPr>
        <p:blipFill rotWithShape="1">
          <a:blip r:embed="rId2"/>
          <a:srcRect l="11125" r="12125"/>
          <a:stretch/>
        </p:blipFill>
        <p:spPr>
          <a:xfrm>
            <a:off x="238226" y="224522"/>
            <a:ext cx="3120339" cy="2286903"/>
          </a:xfrm>
          <a:prstGeom prst="rect">
            <a:avLst/>
          </a:prstGeom>
        </p:spPr>
      </p:pic>
      <p:pic>
        <p:nvPicPr>
          <p:cNvPr id="7" name="Billede 6" descr="Et billede, der indeholder udendørs, vand, person, beklædning&#10;&#10;Automatisk genereret beskrivelse">
            <a:extLst>
              <a:ext uri="{FF2B5EF4-FFF2-40B4-BE49-F238E27FC236}">
                <a16:creationId xmlns:a16="http://schemas.microsoft.com/office/drawing/2014/main" id="{F35E44D2-7A83-4F50-8173-B2BBC357A85C}"/>
              </a:ext>
            </a:extLst>
          </p:cNvPr>
          <p:cNvPicPr>
            <a:picLocks noChangeAspect="1"/>
          </p:cNvPicPr>
          <p:nvPr/>
        </p:nvPicPr>
        <p:blipFill rotWithShape="1">
          <a:blip r:embed="rId3"/>
          <a:srcRect t="13885" r="1" b="22677"/>
          <a:stretch/>
        </p:blipFill>
        <p:spPr>
          <a:xfrm>
            <a:off x="3490722" y="224522"/>
            <a:ext cx="5412813" cy="2256141"/>
          </a:xfrm>
          <a:prstGeom prst="rect">
            <a:avLst/>
          </a:prstGeom>
        </p:spPr>
      </p:pic>
      <p:pic>
        <p:nvPicPr>
          <p:cNvPr id="5" name="Pladsholder til indhold 4" descr="Et billede, der indeholder person, beklædning, kvinde, poserer&#10;&#10;Automatisk genereret beskrivelse">
            <a:extLst>
              <a:ext uri="{FF2B5EF4-FFF2-40B4-BE49-F238E27FC236}">
                <a16:creationId xmlns:a16="http://schemas.microsoft.com/office/drawing/2014/main" id="{C05BBD9D-82C7-446F-866D-794CDE1437AB}"/>
              </a:ext>
            </a:extLst>
          </p:cNvPr>
          <p:cNvPicPr>
            <a:picLocks noGrp="1" noChangeAspect="1"/>
          </p:cNvPicPr>
          <p:nvPr>
            <p:ph idx="1"/>
          </p:nvPr>
        </p:nvPicPr>
        <p:blipFill rotWithShape="1">
          <a:blip r:embed="rId4"/>
          <a:srcRect t="19857" r="-1" b="25648"/>
          <a:stretch/>
        </p:blipFill>
        <p:spPr>
          <a:xfrm>
            <a:off x="238226" y="2632074"/>
            <a:ext cx="3120339" cy="2270125"/>
          </a:xfrm>
          <a:prstGeom prst="rect">
            <a:avLst/>
          </a:prstGeom>
        </p:spPr>
      </p:pic>
    </p:spTree>
    <p:extLst>
      <p:ext uri="{BB962C8B-B14F-4D97-AF65-F5344CB8AC3E}">
        <p14:creationId xmlns:p14="http://schemas.microsoft.com/office/powerpoint/2010/main" val="1803716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4624B3EB-2DF3-4162-8678-20AC294CB5C2}"/>
              </a:ext>
            </a:extLst>
          </p:cNvPr>
          <p:cNvSpPr>
            <a:spLocks noGrp="1" noChangeArrowheads="1"/>
          </p:cNvSpPr>
          <p:nvPr>
            <p:ph type="title"/>
          </p:nvPr>
        </p:nvSpPr>
        <p:spPr>
          <a:xfrm>
            <a:off x="6072663" y="480060"/>
            <a:ext cx="2744435" cy="2194560"/>
          </a:xfrm>
        </p:spPr>
        <p:txBody>
          <a:bodyPr vert="horz" lIns="91440" tIns="45720" rIns="91440" bIns="45720" rtlCol="0" anchor="b">
            <a:normAutofit/>
          </a:bodyPr>
          <a:lstStyle/>
          <a:p>
            <a:pPr defTabSz="914400"/>
            <a:r>
              <a:rPr lang="en-US" altLang="da-DK" sz="2800" spc="-50">
                <a:solidFill>
                  <a:srgbClr val="FFFFFF"/>
                </a:solidFill>
              </a:rPr>
              <a:t>Dette er Carolines bedste veninde!</a:t>
            </a:r>
            <a:br>
              <a:rPr lang="en-US" altLang="da-DK" sz="2800" spc="-50">
                <a:solidFill>
                  <a:srgbClr val="FFFFFF"/>
                </a:solidFill>
              </a:rPr>
            </a:br>
            <a:r>
              <a:rPr lang="en-US" altLang="da-DK" sz="2800" spc="-50">
                <a:solidFill>
                  <a:srgbClr val="FFFFFF"/>
                </a:solidFill>
              </a:rPr>
              <a:t>- fra tilstedeværelse til tiltideværelse!</a:t>
            </a:r>
          </a:p>
        </p:txBody>
      </p:sp>
      <p:pic>
        <p:nvPicPr>
          <p:cNvPr id="18435" name="Pladsholder til indhold 5">
            <a:extLst>
              <a:ext uri="{FF2B5EF4-FFF2-40B4-BE49-F238E27FC236}">
                <a16:creationId xmlns:a16="http://schemas.microsoft.com/office/drawing/2014/main" id="{B5592F16-315C-4BF5-ABC0-29A41578725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4" r="26224"/>
          <a:stretch/>
        </p:blipFill>
        <p:spPr>
          <a:xfrm>
            <a:off x="12" y="10"/>
            <a:ext cx="5667666" cy="5143490"/>
          </a:xfrm>
          <a:prstGeom prst="rect">
            <a:avLst/>
          </a:prstGeom>
        </p:spPr>
      </p:pic>
      <p:sp>
        <p:nvSpPr>
          <p:cNvPr id="9220" name="Pladsholder til sidefod 3">
            <a:extLst>
              <a:ext uri="{FF2B5EF4-FFF2-40B4-BE49-F238E27FC236}">
                <a16:creationId xmlns:a16="http://schemas.microsoft.com/office/drawing/2014/main" id="{2192B1EF-333A-4A0D-9C90-F0A14581919A}"/>
              </a:ext>
            </a:extLst>
          </p:cNvPr>
          <p:cNvSpPr>
            <a:spLocks noGrp="1"/>
          </p:cNvSpPr>
          <p:nvPr>
            <p:ph type="ftr" sz="quarter" idx="11"/>
          </p:nvPr>
        </p:nvSpPr>
        <p:spPr bwMode="auto">
          <a:xfrm>
            <a:off x="206136" y="4844838"/>
            <a:ext cx="5287638"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algn="l" defTabSz="914400">
              <a:defRPr/>
            </a:pPr>
            <a:endParaRPr lang="en-US" altLang="da-DK" sz="900" kern="1200" cap="all" baseline="0">
              <a:solidFill>
                <a:srgbClr val="FFFFFF"/>
              </a:solidFill>
              <a:latin typeface="+mn-lt"/>
              <a:ea typeface="+mn-ea"/>
              <a:cs typeface="+mn-cs"/>
            </a:endParaRPr>
          </a:p>
        </p:txBody>
      </p:sp>
    </p:spTree>
    <p:extLst>
      <p:ext uri="{BB962C8B-B14F-4D97-AF65-F5344CB8AC3E}">
        <p14:creationId xmlns:p14="http://schemas.microsoft.com/office/powerpoint/2010/main" val="3317183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F7434-7A02-46D0-A4DA-1D3CEA78AA0B}"/>
              </a:ext>
            </a:extLst>
          </p:cNvPr>
          <p:cNvSpPr>
            <a:spLocks noGrp="1"/>
          </p:cNvSpPr>
          <p:nvPr>
            <p:ph type="title"/>
          </p:nvPr>
        </p:nvSpPr>
        <p:spPr>
          <a:xfrm>
            <a:off x="557212" y="557213"/>
            <a:ext cx="2607469" cy="3721893"/>
          </a:xfrm>
        </p:spPr>
        <p:txBody>
          <a:bodyPr vert="horz" lIns="91440" tIns="45720" rIns="91440" bIns="45720" rtlCol="0" anchor="ctr">
            <a:normAutofit/>
          </a:bodyPr>
          <a:lstStyle/>
          <a:p>
            <a:pPr algn="ctr" defTabSz="914400"/>
            <a:r>
              <a:rPr lang="en-US" sz="3600" kern="1200" dirty="0">
                <a:solidFill>
                  <a:srgbClr val="FFFFFF"/>
                </a:solidFill>
                <a:latin typeface="+mj-lt"/>
                <a:ea typeface="+mj-ea"/>
                <a:cs typeface="+mj-cs"/>
              </a:rPr>
              <a:t>Instagram </a:t>
            </a:r>
            <a:r>
              <a:rPr lang="en-US" sz="3600" dirty="0" err="1">
                <a:solidFill>
                  <a:srgbClr val="FFFFFF"/>
                </a:solidFill>
              </a:rPr>
              <a:t>er</a:t>
            </a:r>
            <a:r>
              <a:rPr lang="en-US" sz="3600" dirty="0">
                <a:solidFill>
                  <a:srgbClr val="FFFFFF"/>
                </a:solidFill>
              </a:rPr>
              <a:t> et </a:t>
            </a:r>
            <a:r>
              <a:rPr lang="en-US" sz="3600" dirty="0" err="1">
                <a:solidFill>
                  <a:srgbClr val="FFFFFF"/>
                </a:solidFill>
              </a:rPr>
              <a:t>fantastisk</a:t>
            </a:r>
            <a:r>
              <a:rPr lang="en-US" sz="3600" dirty="0">
                <a:solidFill>
                  <a:srgbClr val="FFFFFF"/>
                </a:solidFill>
              </a:rPr>
              <a:t> </a:t>
            </a:r>
            <a:r>
              <a:rPr lang="en-US" sz="3600" dirty="0" err="1">
                <a:solidFill>
                  <a:srgbClr val="FFFFFF"/>
                </a:solidFill>
              </a:rPr>
              <a:t>medie</a:t>
            </a:r>
            <a:r>
              <a:rPr lang="en-US" sz="3600" dirty="0">
                <a:solidFill>
                  <a:srgbClr val="FFFFFF"/>
                </a:solidFill>
              </a:rPr>
              <a:t>, men…..</a:t>
            </a:r>
            <a:endParaRPr lang="en-US" sz="3600" kern="1200" dirty="0">
              <a:solidFill>
                <a:srgbClr val="FFFFFF"/>
              </a:solidFill>
              <a:latin typeface="+mj-lt"/>
              <a:ea typeface="+mj-ea"/>
              <a:cs typeface="+mj-cs"/>
            </a:endParaRPr>
          </a:p>
        </p:txBody>
      </p:sp>
      <p:pic>
        <p:nvPicPr>
          <p:cNvPr id="4" name="Pladsholder til indhold 3">
            <a:extLst>
              <a:ext uri="{FF2B5EF4-FFF2-40B4-BE49-F238E27FC236}">
                <a16:creationId xmlns:a16="http://schemas.microsoft.com/office/drawing/2014/main" id="{6208C8F4-F108-4AF0-B740-058A8E7A514A}"/>
              </a:ext>
            </a:extLst>
          </p:cNvPr>
          <p:cNvPicPr>
            <a:picLocks noGrp="1" noChangeAspect="1"/>
          </p:cNvPicPr>
          <p:nvPr>
            <p:ph idx="1"/>
          </p:nvPr>
        </p:nvPicPr>
        <p:blipFill>
          <a:blip r:embed="rId2"/>
          <a:stretch>
            <a:fillRect/>
          </a:stretch>
        </p:blipFill>
        <p:spPr>
          <a:xfrm>
            <a:off x="3865366" y="1634704"/>
            <a:ext cx="4915159" cy="1880047"/>
          </a:xfrm>
          <a:prstGeom prst="rect">
            <a:avLst/>
          </a:prstGeom>
        </p:spPr>
      </p:pic>
    </p:spTree>
    <p:extLst>
      <p:ext uri="{BB962C8B-B14F-4D97-AF65-F5344CB8AC3E}">
        <p14:creationId xmlns:p14="http://schemas.microsoft.com/office/powerpoint/2010/main" val="1917379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FCFB8-5A92-4D57-A8A6-A863716006E5}"/>
              </a:ext>
            </a:extLst>
          </p:cNvPr>
          <p:cNvSpPr>
            <a:spLocks noGrp="1"/>
          </p:cNvSpPr>
          <p:nvPr>
            <p:ph type="title"/>
          </p:nvPr>
        </p:nvSpPr>
        <p:spPr>
          <a:xfrm>
            <a:off x="5899559" y="363474"/>
            <a:ext cx="2880967" cy="2578485"/>
          </a:xfrm>
        </p:spPr>
        <p:txBody>
          <a:bodyPr vert="horz" lIns="91440" tIns="45720" rIns="91440" bIns="45720" rtlCol="0" anchor="b">
            <a:normAutofit/>
          </a:bodyPr>
          <a:lstStyle/>
          <a:p>
            <a:pPr defTabSz="914400"/>
            <a:r>
              <a:rPr lang="en-US" sz="3300" kern="1200">
                <a:solidFill>
                  <a:schemeClr val="tx1"/>
                </a:solidFill>
                <a:latin typeface="+mj-lt"/>
                <a:ea typeface="+mj-ea"/>
                <a:cs typeface="+mj-cs"/>
              </a:rPr>
              <a:t>Is every moment really an ”insta-moment”????</a:t>
            </a:r>
          </a:p>
        </p:txBody>
      </p:sp>
      <p:pic>
        <p:nvPicPr>
          <p:cNvPr id="5" name="Billede 4" descr="Et billede, der indeholder foto, viser, forskellig&#10;&#10;Automatisk genereret beskrivelse">
            <a:extLst>
              <a:ext uri="{FF2B5EF4-FFF2-40B4-BE49-F238E27FC236}">
                <a16:creationId xmlns:a16="http://schemas.microsoft.com/office/drawing/2014/main" id="{6CCCC0C8-F96D-46F9-B2FB-E400F5639057}"/>
              </a:ext>
            </a:extLst>
          </p:cNvPr>
          <p:cNvPicPr>
            <a:picLocks noChangeAspect="1"/>
          </p:cNvPicPr>
          <p:nvPr/>
        </p:nvPicPr>
        <p:blipFill rotWithShape="1">
          <a:blip r:embed="rId2"/>
          <a:srcRect l="18226" r="13156" b="-4"/>
          <a:stretch/>
        </p:blipFill>
        <p:spPr>
          <a:xfrm>
            <a:off x="353958" y="365471"/>
            <a:ext cx="1696298" cy="4414555"/>
          </a:xfrm>
          <a:prstGeom prst="rect">
            <a:avLst/>
          </a:prstGeom>
        </p:spPr>
      </p:pic>
      <p:pic>
        <p:nvPicPr>
          <p:cNvPr id="6" name="Billede 5" descr="Et billede, der indeholder foto, forskellig, viser, person&#10;&#10;Automatisk genereret beskrivelse">
            <a:extLst>
              <a:ext uri="{FF2B5EF4-FFF2-40B4-BE49-F238E27FC236}">
                <a16:creationId xmlns:a16="http://schemas.microsoft.com/office/drawing/2014/main" id="{36593970-43CC-4C81-81DB-BD71888E3150}"/>
              </a:ext>
            </a:extLst>
          </p:cNvPr>
          <p:cNvPicPr>
            <a:picLocks noChangeAspect="1"/>
          </p:cNvPicPr>
          <p:nvPr/>
        </p:nvPicPr>
        <p:blipFill rotWithShape="1">
          <a:blip r:embed="rId3"/>
          <a:srcRect l="14408" r="17849" b="-3"/>
          <a:stretch/>
        </p:blipFill>
        <p:spPr>
          <a:xfrm>
            <a:off x="2167031" y="363474"/>
            <a:ext cx="1674638" cy="4414554"/>
          </a:xfrm>
          <a:prstGeom prst="rect">
            <a:avLst/>
          </a:prstGeom>
        </p:spPr>
      </p:pic>
      <p:pic>
        <p:nvPicPr>
          <p:cNvPr id="4" name="Pladsholder til indhold 3" descr="Et billede, der indeholder foto, forskellig, viser, person&#10;&#10;Automatisk genereret beskrivelse">
            <a:extLst>
              <a:ext uri="{FF2B5EF4-FFF2-40B4-BE49-F238E27FC236}">
                <a16:creationId xmlns:a16="http://schemas.microsoft.com/office/drawing/2014/main" id="{9D7B301A-367B-4813-9110-AF1E5BB37074}"/>
              </a:ext>
            </a:extLst>
          </p:cNvPr>
          <p:cNvPicPr>
            <a:picLocks noGrp="1" noChangeAspect="1"/>
          </p:cNvPicPr>
          <p:nvPr>
            <p:ph idx="1"/>
          </p:nvPr>
        </p:nvPicPr>
        <p:blipFill rotWithShape="1">
          <a:blip r:embed="rId4"/>
          <a:srcRect l="21339" r="10051" b="-3"/>
          <a:stretch/>
        </p:blipFill>
        <p:spPr>
          <a:xfrm>
            <a:off x="3963900" y="363474"/>
            <a:ext cx="1696077" cy="4414554"/>
          </a:xfrm>
          <a:prstGeom prst="rect">
            <a:avLst/>
          </a:prstGeom>
        </p:spPr>
      </p:pic>
    </p:spTree>
    <p:extLst>
      <p:ext uri="{BB962C8B-B14F-4D97-AF65-F5344CB8AC3E}">
        <p14:creationId xmlns:p14="http://schemas.microsoft.com/office/powerpoint/2010/main" val="357302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9F0E1CBB-129B-42A5-AFB1-23C7E628BCD4}"/>
              </a:ext>
            </a:extLst>
          </p:cNvPr>
          <p:cNvSpPr>
            <a:spLocks noGrp="1"/>
          </p:cNvSpPr>
          <p:nvPr>
            <p:ph type="title"/>
          </p:nvPr>
        </p:nvSpPr>
        <p:spPr>
          <a:xfrm>
            <a:off x="720090" y="4064794"/>
            <a:ext cx="7703820" cy="702470"/>
          </a:xfrm>
        </p:spPr>
        <p:txBody>
          <a:bodyPr vert="horz" lIns="68580" tIns="34290" rIns="68580" bIns="34290" rtlCol="0" anchor="ctr">
            <a:normAutofit/>
          </a:bodyPr>
          <a:lstStyle/>
          <a:p>
            <a:pPr algn="ctr">
              <a:defRPr/>
            </a:pPr>
            <a:r>
              <a:rPr lang="en-US" altLang="da-DK" sz="3000" b="1"/>
              <a:t>Under kniven?</a:t>
            </a:r>
          </a:p>
        </p:txBody>
      </p:sp>
      <p:pic>
        <p:nvPicPr>
          <p:cNvPr id="74755" name="Pladsholder til indhold 3">
            <a:extLst>
              <a:ext uri="{FF2B5EF4-FFF2-40B4-BE49-F238E27FC236}">
                <a16:creationId xmlns:a16="http://schemas.microsoft.com/office/drawing/2014/main" id="{6F7822C5-2B5C-43B2-99C0-C3A34DD735C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284" r="1" b="12735"/>
          <a:stretch/>
        </p:blipFill>
        <p:spPr>
          <a:xfrm>
            <a:off x="961263" y="982409"/>
            <a:ext cx="7221474" cy="2750058"/>
          </a:xfrm>
          <a:prstGeom prst="rect">
            <a:avLst/>
          </a:prstGeom>
          <a:effectLst/>
        </p:spPr>
      </p:pic>
    </p:spTree>
    <p:extLst>
      <p:ext uri="{BB962C8B-B14F-4D97-AF65-F5344CB8AC3E}">
        <p14:creationId xmlns:p14="http://schemas.microsoft.com/office/powerpoint/2010/main" val="3471147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D0380B82-9ECA-4477-BB8C-B66BF142D377}"/>
              </a:ext>
            </a:extLst>
          </p:cNvPr>
          <p:cNvSpPr>
            <a:spLocks noGrp="1"/>
          </p:cNvSpPr>
          <p:nvPr>
            <p:ph type="title"/>
          </p:nvPr>
        </p:nvSpPr>
        <p:spPr>
          <a:xfrm>
            <a:off x="628650" y="273843"/>
            <a:ext cx="7886700" cy="994173"/>
          </a:xfrm>
          <a:prstGeom prst="ellipse">
            <a:avLst/>
          </a:prstGeom>
        </p:spPr>
        <p:txBody>
          <a:bodyPr rtlCol="0">
            <a:normAutofit/>
          </a:bodyPr>
          <a:lstStyle/>
          <a:p>
            <a:pPr defTabSz="342902">
              <a:defRPr/>
            </a:pPr>
            <a:r>
              <a:rPr lang="da-DK" altLang="da-DK" sz="2200">
                <a:solidFill>
                  <a:schemeClr val="tx1"/>
                </a:solidFill>
              </a:rPr>
              <a:t>Ville du sige ja til et plastickirugisk indgreb hvis det var gratis og anonymnt….?</a:t>
            </a:r>
          </a:p>
        </p:txBody>
      </p:sp>
      <p:graphicFrame>
        <p:nvGraphicFramePr>
          <p:cNvPr id="4" name="Pladsholder til indhold 3">
            <a:extLst>
              <a:ext uri="{FF2B5EF4-FFF2-40B4-BE49-F238E27FC236}">
                <a16:creationId xmlns:a16="http://schemas.microsoft.com/office/drawing/2014/main" id="{8F16BC72-E2E6-460E-AFA5-D4998F72DACB}"/>
              </a:ext>
            </a:extLst>
          </p:cNvPr>
          <p:cNvGraphicFramePr>
            <a:graphicFrameLocks noGrp="1"/>
          </p:cNvGraphicFramePr>
          <p:nvPr>
            <p:ph idx="1"/>
          </p:nvPr>
        </p:nvGraphicFramePr>
        <p:xfrm>
          <a:off x="1078437" y="1369218"/>
          <a:ext cx="6987126" cy="3263504"/>
        </p:xfrm>
        <a:graphic>
          <a:graphicData uri="http://schemas.openxmlformats.org/drawingml/2006/table">
            <a:tbl>
              <a:tblPr firstRow="1" bandRow="1">
                <a:noFill/>
                <a:tableStyleId>{5C22544A-7EE6-4342-B048-85BDC9FD1C3A}</a:tableStyleId>
              </a:tblPr>
              <a:tblGrid>
                <a:gridCol w="2822262">
                  <a:extLst>
                    <a:ext uri="{9D8B030D-6E8A-4147-A177-3AD203B41FA5}">
                      <a16:colId xmlns:a16="http://schemas.microsoft.com/office/drawing/2014/main" val="813438783"/>
                    </a:ext>
                  </a:extLst>
                </a:gridCol>
                <a:gridCol w="4164864">
                  <a:extLst>
                    <a:ext uri="{9D8B030D-6E8A-4147-A177-3AD203B41FA5}">
                      <a16:colId xmlns:a16="http://schemas.microsoft.com/office/drawing/2014/main" val="2009440304"/>
                    </a:ext>
                  </a:extLst>
                </a:gridCol>
              </a:tblGrid>
              <a:tr h="815876">
                <a:tc>
                  <a:txBody>
                    <a:bodyPr/>
                    <a:lstStyle/>
                    <a:p>
                      <a:endParaRPr lang="da-DK" sz="2400" b="1">
                        <a:solidFill>
                          <a:srgbClr val="FFFFFF"/>
                        </a:solidFill>
                      </a:endParaRPr>
                    </a:p>
                  </a:txBody>
                  <a:tcPr marL="336213" marR="201728" marT="201728" marB="201728">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algn="ctr"/>
                      <a:r>
                        <a:rPr lang="da-DK" sz="2400" b="1">
                          <a:solidFill>
                            <a:srgbClr val="FFFFFF"/>
                          </a:solidFill>
                        </a:rPr>
                        <a:t>Pct.</a:t>
                      </a:r>
                    </a:p>
                  </a:txBody>
                  <a:tcPr marL="336213" marR="201728" marT="201728" marB="201728">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80121356"/>
                  </a:ext>
                </a:extLst>
              </a:tr>
              <a:tr h="815876">
                <a:tc>
                  <a:txBody>
                    <a:bodyPr/>
                    <a:lstStyle/>
                    <a:p>
                      <a:r>
                        <a:rPr lang="da-DK" sz="2400">
                          <a:solidFill>
                            <a:schemeClr val="tx1">
                              <a:lumMod val="85000"/>
                              <a:lumOff val="15000"/>
                            </a:schemeClr>
                          </a:solidFill>
                        </a:rPr>
                        <a:t>Ja</a:t>
                      </a:r>
                    </a:p>
                  </a:txBody>
                  <a:tcPr marL="336213" marR="201728" marT="201728" marB="201728">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gn="ctr"/>
                      <a:r>
                        <a:rPr lang="da-DK" sz="2400">
                          <a:solidFill>
                            <a:schemeClr val="tx1">
                              <a:lumMod val="85000"/>
                              <a:lumOff val="15000"/>
                            </a:schemeClr>
                          </a:solidFill>
                        </a:rPr>
                        <a:t>19,9(10,6-32,6)</a:t>
                      </a:r>
                    </a:p>
                  </a:txBody>
                  <a:tcPr marL="336213" marR="201728" marT="201728" marB="201728">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11443579"/>
                  </a:ext>
                </a:extLst>
              </a:tr>
              <a:tr h="815876">
                <a:tc>
                  <a:txBody>
                    <a:bodyPr/>
                    <a:lstStyle/>
                    <a:p>
                      <a:r>
                        <a:rPr lang="da-DK" sz="2400">
                          <a:solidFill>
                            <a:schemeClr val="tx1">
                              <a:lumMod val="85000"/>
                              <a:lumOff val="15000"/>
                            </a:schemeClr>
                          </a:solidFill>
                        </a:rPr>
                        <a:t>Nej</a:t>
                      </a:r>
                    </a:p>
                  </a:txBody>
                  <a:tcPr marL="336213" marR="201728" marT="201728" marB="201728">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gn="ctr"/>
                      <a:r>
                        <a:rPr lang="da-DK" sz="2400">
                          <a:solidFill>
                            <a:schemeClr val="tx1">
                              <a:lumMod val="85000"/>
                              <a:lumOff val="15000"/>
                            </a:schemeClr>
                          </a:solidFill>
                        </a:rPr>
                        <a:t>68,1(82,0-49,2)</a:t>
                      </a:r>
                    </a:p>
                  </a:txBody>
                  <a:tcPr marL="336213" marR="201728" marT="201728" marB="201728">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589622238"/>
                  </a:ext>
                </a:extLst>
              </a:tr>
              <a:tr h="815876">
                <a:tc>
                  <a:txBody>
                    <a:bodyPr/>
                    <a:lstStyle/>
                    <a:p>
                      <a:r>
                        <a:rPr lang="da-DK" sz="2400">
                          <a:solidFill>
                            <a:schemeClr val="tx1">
                              <a:lumMod val="85000"/>
                              <a:lumOff val="15000"/>
                            </a:schemeClr>
                          </a:solidFill>
                        </a:rPr>
                        <a:t>Ved ikke</a:t>
                      </a:r>
                    </a:p>
                  </a:txBody>
                  <a:tcPr marL="336213" marR="201728" marT="201728" marB="201728">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gn="ctr"/>
                      <a:r>
                        <a:rPr lang="da-DK" sz="2400">
                          <a:solidFill>
                            <a:schemeClr val="tx1">
                              <a:lumMod val="85000"/>
                              <a:lumOff val="15000"/>
                            </a:schemeClr>
                          </a:solidFill>
                        </a:rPr>
                        <a:t>12,0(7,4-18,2)</a:t>
                      </a:r>
                    </a:p>
                  </a:txBody>
                  <a:tcPr marL="336213" marR="201728" marT="201728" marB="201728">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1987130263"/>
                  </a:ext>
                </a:extLst>
              </a:tr>
            </a:tbl>
          </a:graphicData>
        </a:graphic>
      </p:graphicFrame>
    </p:spTree>
    <p:extLst>
      <p:ext uri="{BB962C8B-B14F-4D97-AF65-F5344CB8AC3E}">
        <p14:creationId xmlns:p14="http://schemas.microsoft.com/office/powerpoint/2010/main" val="1694334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0B46C255-31EE-4DF5-B42C-C41E3E1A382E}"/>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defRPr/>
            </a:pPr>
            <a:r>
              <a:rPr lang="en-US" altLang="da-DK" sz="1950">
                <a:solidFill>
                  <a:srgbClr val="FFFFFF"/>
                </a:solidFill>
              </a:rPr>
              <a:t>Hvad snakker man om med sine forældre ?</a:t>
            </a:r>
          </a:p>
        </p:txBody>
      </p:sp>
      <p:graphicFrame>
        <p:nvGraphicFramePr>
          <p:cNvPr id="4" name="Pladsholder til indhold 3">
            <a:extLst>
              <a:ext uri="{FF2B5EF4-FFF2-40B4-BE49-F238E27FC236}">
                <a16:creationId xmlns:a16="http://schemas.microsoft.com/office/drawing/2014/main" id="{0E90A746-9D0A-4C27-81AF-9A18827A7297}"/>
              </a:ext>
            </a:extLst>
          </p:cNvPr>
          <p:cNvGraphicFramePr>
            <a:graphicFrameLocks noGrp="1"/>
          </p:cNvGraphicFramePr>
          <p:nvPr>
            <p:ph idx="1"/>
          </p:nvPr>
        </p:nvGraphicFramePr>
        <p:xfrm>
          <a:off x="3225573" y="721360"/>
          <a:ext cx="4997905" cy="3698243"/>
        </p:xfrm>
        <a:graphic>
          <a:graphicData uri="http://schemas.openxmlformats.org/drawingml/2006/table">
            <a:tbl>
              <a:tblPr firstRow="1" bandRow="1">
                <a:tableStyleId>{8799B23B-EC83-4686-B30A-512413B5E67A}</a:tableStyleId>
              </a:tblPr>
              <a:tblGrid>
                <a:gridCol w="2722344">
                  <a:extLst>
                    <a:ext uri="{9D8B030D-6E8A-4147-A177-3AD203B41FA5}">
                      <a16:colId xmlns:a16="http://schemas.microsoft.com/office/drawing/2014/main" val="3751538652"/>
                    </a:ext>
                  </a:extLst>
                </a:gridCol>
                <a:gridCol w="2275561">
                  <a:extLst>
                    <a:ext uri="{9D8B030D-6E8A-4147-A177-3AD203B41FA5}">
                      <a16:colId xmlns:a16="http://schemas.microsoft.com/office/drawing/2014/main" val="4141131372"/>
                    </a:ext>
                  </a:extLst>
                </a:gridCol>
              </a:tblGrid>
              <a:tr h="307545">
                <a:tc>
                  <a:txBody>
                    <a:bodyPr/>
                    <a:lstStyle/>
                    <a:p>
                      <a:r>
                        <a:rPr lang="da-DK" sz="1400"/>
                        <a:t>Tema</a:t>
                      </a:r>
                    </a:p>
                  </a:txBody>
                  <a:tcPr marL="70913" marR="70913" marT="35447" marB="35447"/>
                </a:tc>
                <a:tc>
                  <a:txBody>
                    <a:bodyPr/>
                    <a:lstStyle/>
                    <a:p>
                      <a:pPr algn="ctr"/>
                      <a:r>
                        <a:rPr lang="da-DK" sz="1400"/>
                        <a:t>PCT</a:t>
                      </a:r>
                    </a:p>
                  </a:txBody>
                  <a:tcPr marL="70913" marR="70913" marT="35447" marB="35447"/>
                </a:tc>
                <a:extLst>
                  <a:ext uri="{0D108BD9-81ED-4DB2-BD59-A6C34878D82A}">
                    <a16:rowId xmlns:a16="http://schemas.microsoft.com/office/drawing/2014/main" val="3392875171"/>
                  </a:ext>
                </a:extLst>
              </a:tr>
              <a:tr h="380736">
                <a:tc>
                  <a:txBody>
                    <a:bodyPr/>
                    <a:lstStyle/>
                    <a:p>
                      <a:r>
                        <a:rPr lang="da-DK" sz="1900"/>
                        <a:t>Hvordan jeg har det</a:t>
                      </a:r>
                      <a:endParaRPr lang="da-DK" sz="1900" b="1"/>
                    </a:p>
                  </a:txBody>
                  <a:tcPr marL="70913" marR="70913" marT="35447" marB="35447"/>
                </a:tc>
                <a:tc>
                  <a:txBody>
                    <a:bodyPr/>
                    <a:lstStyle/>
                    <a:p>
                      <a:pPr algn="ctr"/>
                      <a:r>
                        <a:rPr lang="da-DK" sz="1900"/>
                        <a:t>52,7</a:t>
                      </a:r>
                      <a:r>
                        <a:rPr lang="da-DK" sz="1900" baseline="0"/>
                        <a:t> (43-67)</a:t>
                      </a:r>
                      <a:endParaRPr lang="da-DK" sz="1900" b="1"/>
                    </a:p>
                  </a:txBody>
                  <a:tcPr marL="70913" marR="70913" marT="35447" marB="35447"/>
                </a:tc>
                <a:extLst>
                  <a:ext uri="{0D108BD9-81ED-4DB2-BD59-A6C34878D82A}">
                    <a16:rowId xmlns:a16="http://schemas.microsoft.com/office/drawing/2014/main" val="1860991206"/>
                  </a:ext>
                </a:extLst>
              </a:tr>
              <a:tr h="380736">
                <a:tc>
                  <a:txBody>
                    <a:bodyPr/>
                    <a:lstStyle/>
                    <a:p>
                      <a:r>
                        <a:rPr lang="da-DK" sz="1900"/>
                        <a:t>Fremtiden</a:t>
                      </a:r>
                      <a:endParaRPr lang="da-DK" sz="1900" b="1"/>
                    </a:p>
                  </a:txBody>
                  <a:tcPr marL="70913" marR="70913" marT="35447" marB="35447"/>
                </a:tc>
                <a:tc>
                  <a:txBody>
                    <a:bodyPr/>
                    <a:lstStyle/>
                    <a:p>
                      <a:pPr algn="ctr"/>
                      <a:r>
                        <a:rPr lang="da-DK" sz="1900"/>
                        <a:t>52,2(44-62)</a:t>
                      </a:r>
                      <a:endParaRPr lang="da-DK" sz="1900" b="1"/>
                    </a:p>
                  </a:txBody>
                  <a:tcPr marL="70913" marR="70913" marT="35447" marB="35447"/>
                </a:tc>
                <a:extLst>
                  <a:ext uri="{0D108BD9-81ED-4DB2-BD59-A6C34878D82A}">
                    <a16:rowId xmlns:a16="http://schemas.microsoft.com/office/drawing/2014/main" val="4090431937"/>
                  </a:ext>
                </a:extLst>
              </a:tr>
              <a:tr h="661301">
                <a:tc>
                  <a:txBody>
                    <a:bodyPr/>
                    <a:lstStyle/>
                    <a:p>
                      <a:r>
                        <a:rPr lang="da-DK" sz="1900"/>
                        <a:t>Hvad der foregår i  mit liv</a:t>
                      </a:r>
                      <a:endParaRPr lang="da-DK" sz="1900" b="1"/>
                    </a:p>
                  </a:txBody>
                  <a:tcPr marL="70913" marR="70913" marT="35447" marB="35447"/>
                </a:tc>
                <a:tc>
                  <a:txBody>
                    <a:bodyPr/>
                    <a:lstStyle/>
                    <a:p>
                      <a:pPr algn="ctr"/>
                      <a:r>
                        <a:rPr lang="da-DK" sz="1900"/>
                        <a:t>48,8(41-60)</a:t>
                      </a:r>
                      <a:endParaRPr lang="da-DK" sz="1900" b="1"/>
                    </a:p>
                  </a:txBody>
                  <a:tcPr marL="70913" marR="70913" marT="35447" marB="35447"/>
                </a:tc>
                <a:extLst>
                  <a:ext uri="{0D108BD9-81ED-4DB2-BD59-A6C34878D82A}">
                    <a16:rowId xmlns:a16="http://schemas.microsoft.com/office/drawing/2014/main" val="3039887363"/>
                  </a:ext>
                </a:extLst>
              </a:tr>
              <a:tr h="444981">
                <a:tc>
                  <a:txBody>
                    <a:bodyPr/>
                    <a:lstStyle/>
                    <a:p>
                      <a:endParaRPr lang="da-DK" sz="1900"/>
                    </a:p>
                  </a:txBody>
                  <a:tcPr marL="70913" marR="70913" marT="35447" marB="35447"/>
                </a:tc>
                <a:tc>
                  <a:txBody>
                    <a:bodyPr/>
                    <a:lstStyle/>
                    <a:p>
                      <a:pPr algn="ctr"/>
                      <a:endParaRPr lang="da-DK" sz="1900"/>
                    </a:p>
                  </a:txBody>
                  <a:tcPr marL="70913" marR="70913" marT="35447" marB="35447"/>
                </a:tc>
                <a:extLst>
                  <a:ext uri="{0D108BD9-81ED-4DB2-BD59-A6C34878D82A}">
                    <a16:rowId xmlns:a16="http://schemas.microsoft.com/office/drawing/2014/main" val="3014479455"/>
                  </a:ext>
                </a:extLst>
              </a:tr>
              <a:tr h="380736">
                <a:tc>
                  <a:txBody>
                    <a:bodyPr/>
                    <a:lstStyle/>
                    <a:p>
                      <a:r>
                        <a:rPr lang="da-DK" sz="1900"/>
                        <a:t>Hvad kan stresse</a:t>
                      </a:r>
                    </a:p>
                  </a:txBody>
                  <a:tcPr marL="70913" marR="70913" marT="35447" marB="35447"/>
                </a:tc>
                <a:tc>
                  <a:txBody>
                    <a:bodyPr/>
                    <a:lstStyle/>
                    <a:p>
                      <a:pPr algn="ctr"/>
                      <a:r>
                        <a:rPr lang="da-DK" sz="1900"/>
                        <a:t>26,8(15-43)</a:t>
                      </a:r>
                    </a:p>
                  </a:txBody>
                  <a:tcPr marL="70913" marR="70913" marT="35447" marB="35447"/>
                </a:tc>
                <a:extLst>
                  <a:ext uri="{0D108BD9-81ED-4DB2-BD59-A6C34878D82A}">
                    <a16:rowId xmlns:a16="http://schemas.microsoft.com/office/drawing/2014/main" val="1005820090"/>
                  </a:ext>
                </a:extLst>
              </a:tr>
              <a:tr h="380736">
                <a:tc>
                  <a:txBody>
                    <a:bodyPr/>
                    <a:lstStyle/>
                    <a:p>
                      <a:r>
                        <a:rPr lang="da-DK" sz="1900"/>
                        <a:t>Politik/samfund</a:t>
                      </a:r>
                    </a:p>
                  </a:txBody>
                  <a:tcPr marL="70913" marR="70913" marT="35447" marB="35447"/>
                </a:tc>
                <a:tc>
                  <a:txBody>
                    <a:bodyPr/>
                    <a:lstStyle/>
                    <a:p>
                      <a:pPr algn="ctr"/>
                      <a:r>
                        <a:rPr lang="da-DK" sz="1900"/>
                        <a:t>21,7</a:t>
                      </a:r>
                    </a:p>
                  </a:txBody>
                  <a:tcPr marL="70913" marR="70913" marT="35447" marB="35447"/>
                </a:tc>
                <a:extLst>
                  <a:ext uri="{0D108BD9-81ED-4DB2-BD59-A6C34878D82A}">
                    <a16:rowId xmlns:a16="http://schemas.microsoft.com/office/drawing/2014/main" val="3441570143"/>
                  </a:ext>
                </a:extLst>
              </a:tr>
              <a:tr h="380736">
                <a:tc>
                  <a:txBody>
                    <a:bodyPr/>
                    <a:lstStyle/>
                    <a:p>
                      <a:r>
                        <a:rPr lang="da-DK" sz="1900"/>
                        <a:t>Videreuddannelse</a:t>
                      </a:r>
                    </a:p>
                  </a:txBody>
                  <a:tcPr marL="70913" marR="70913" marT="35447" marB="35447"/>
                </a:tc>
                <a:tc>
                  <a:txBody>
                    <a:bodyPr/>
                    <a:lstStyle/>
                    <a:p>
                      <a:pPr algn="ctr"/>
                      <a:r>
                        <a:rPr lang="da-DK" sz="1900"/>
                        <a:t>18,1 (14-24)</a:t>
                      </a:r>
                    </a:p>
                  </a:txBody>
                  <a:tcPr marL="70913" marR="70913" marT="35447" marB="35447"/>
                </a:tc>
                <a:extLst>
                  <a:ext uri="{0D108BD9-81ED-4DB2-BD59-A6C34878D82A}">
                    <a16:rowId xmlns:a16="http://schemas.microsoft.com/office/drawing/2014/main" val="3150083849"/>
                  </a:ext>
                </a:extLst>
              </a:tr>
              <a:tr h="380736">
                <a:tc>
                  <a:txBody>
                    <a:bodyPr/>
                    <a:lstStyle/>
                    <a:p>
                      <a:r>
                        <a:rPr lang="da-DK" sz="1900">
                          <a:solidFill>
                            <a:srgbClr val="FF0000"/>
                          </a:solidFill>
                        </a:rPr>
                        <a:t>Udseende/krop</a:t>
                      </a:r>
                    </a:p>
                  </a:txBody>
                  <a:tcPr marL="70913" marR="70913" marT="35447" marB="35447"/>
                </a:tc>
                <a:tc>
                  <a:txBody>
                    <a:bodyPr/>
                    <a:lstStyle/>
                    <a:p>
                      <a:pPr algn="ctr"/>
                      <a:r>
                        <a:rPr lang="da-DK" sz="1900" dirty="0">
                          <a:solidFill>
                            <a:srgbClr val="FF0000"/>
                          </a:solidFill>
                        </a:rPr>
                        <a:t>10,0 </a:t>
                      </a:r>
                    </a:p>
                  </a:txBody>
                  <a:tcPr marL="70913" marR="70913" marT="35447" marB="35447"/>
                </a:tc>
                <a:extLst>
                  <a:ext uri="{0D108BD9-81ED-4DB2-BD59-A6C34878D82A}">
                    <a16:rowId xmlns:a16="http://schemas.microsoft.com/office/drawing/2014/main" val="510232700"/>
                  </a:ext>
                </a:extLst>
              </a:tr>
            </a:tbl>
          </a:graphicData>
        </a:graphic>
      </p:graphicFrame>
    </p:spTree>
    <p:extLst>
      <p:ext uri="{BB962C8B-B14F-4D97-AF65-F5344CB8AC3E}">
        <p14:creationId xmlns:p14="http://schemas.microsoft.com/office/powerpoint/2010/main" val="2925265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DB305-EFB9-43FF-84B5-E7776D855F87}"/>
              </a:ext>
            </a:extLst>
          </p:cNvPr>
          <p:cNvSpPr>
            <a:spLocks noGrp="1"/>
          </p:cNvSpPr>
          <p:nvPr>
            <p:ph type="title"/>
          </p:nvPr>
        </p:nvSpPr>
        <p:spPr>
          <a:xfrm>
            <a:off x="771525" y="1475449"/>
            <a:ext cx="1971675" cy="1910443"/>
          </a:xfrm>
          <a:noFill/>
        </p:spPr>
        <p:txBody>
          <a:bodyPr vert="horz" lIns="91440" tIns="45720" rIns="91440" bIns="45720" rtlCol="0" anchor="ctr">
            <a:normAutofit fontScale="90000"/>
          </a:bodyPr>
          <a:lstStyle/>
          <a:p>
            <a:pPr algn="ctr" defTabSz="914400"/>
            <a:r>
              <a:rPr lang="en-US" sz="1900" kern="1200" dirty="0">
                <a:solidFill>
                  <a:srgbClr val="FFFFFF"/>
                </a:solidFill>
                <a:latin typeface="+mj-lt"/>
                <a:ea typeface="+mj-ea"/>
                <a:cs typeface="+mj-cs"/>
              </a:rPr>
              <a:t>“I have my period”– </a:t>
            </a:r>
            <a:r>
              <a:rPr lang="en-US" sz="1900" dirty="0">
                <a:solidFill>
                  <a:srgbClr val="FFFFFF"/>
                </a:solidFill>
              </a:rPr>
              <a:t>og det har </a:t>
            </a:r>
            <a:r>
              <a:rPr lang="en-US" sz="1900" dirty="0" err="1">
                <a:solidFill>
                  <a:srgbClr val="FFFFFF"/>
                </a:solidFill>
              </a:rPr>
              <a:t>jeg</a:t>
            </a:r>
            <a:r>
              <a:rPr lang="en-US" sz="1900" dirty="0">
                <a:solidFill>
                  <a:srgbClr val="FFFFFF"/>
                </a:solidFill>
              </a:rPr>
              <a:t> haft </a:t>
            </a:r>
            <a:r>
              <a:rPr lang="en-US" sz="1900" dirty="0" err="1">
                <a:solidFill>
                  <a:srgbClr val="FFFFFF"/>
                </a:solidFill>
              </a:rPr>
              <a:t>mandag</a:t>
            </a:r>
            <a:r>
              <a:rPr lang="en-US" sz="1900" dirty="0">
                <a:solidFill>
                  <a:srgbClr val="FFFFFF"/>
                </a:solidFill>
              </a:rPr>
              <a:t> og </a:t>
            </a:r>
            <a:r>
              <a:rPr lang="en-US" sz="1900" dirty="0" err="1">
                <a:solidFill>
                  <a:srgbClr val="FFFFFF"/>
                </a:solidFill>
              </a:rPr>
              <a:t>torsdag</a:t>
            </a:r>
            <a:r>
              <a:rPr lang="en-US" sz="1900" dirty="0">
                <a:solidFill>
                  <a:srgbClr val="FFFFFF"/>
                </a:solidFill>
              </a:rPr>
              <a:t> I de </a:t>
            </a:r>
            <a:r>
              <a:rPr lang="en-US" sz="1900" dirty="0" err="1">
                <a:solidFill>
                  <a:srgbClr val="FFFFFF"/>
                </a:solidFill>
              </a:rPr>
              <a:t>sidste</a:t>
            </a:r>
            <a:r>
              <a:rPr lang="en-US" sz="1900" dirty="0">
                <a:solidFill>
                  <a:srgbClr val="FFFFFF"/>
                </a:solidFill>
              </a:rPr>
              <a:t> </a:t>
            </a:r>
            <a:r>
              <a:rPr lang="en-US" sz="1900" dirty="0" err="1">
                <a:solidFill>
                  <a:srgbClr val="FFFFFF"/>
                </a:solidFill>
              </a:rPr>
              <a:t>tre</a:t>
            </a:r>
            <a:r>
              <a:rPr lang="en-US" sz="1900" dirty="0">
                <a:solidFill>
                  <a:srgbClr val="FFFFFF"/>
                </a:solidFill>
              </a:rPr>
              <a:t> </a:t>
            </a:r>
            <a:r>
              <a:rPr lang="en-US" sz="1900" dirty="0" err="1">
                <a:solidFill>
                  <a:srgbClr val="FFFFFF"/>
                </a:solidFill>
              </a:rPr>
              <a:t>år</a:t>
            </a:r>
            <a:r>
              <a:rPr lang="en-US" sz="1900" dirty="0">
                <a:solidFill>
                  <a:srgbClr val="FFFFFF"/>
                </a:solidFill>
              </a:rPr>
              <a:t>!</a:t>
            </a:r>
            <a:br>
              <a:rPr lang="en-US" sz="1900" kern="1200" dirty="0">
                <a:solidFill>
                  <a:srgbClr val="FFFFFF"/>
                </a:solidFill>
                <a:latin typeface="+mj-lt"/>
                <a:ea typeface="+mj-ea"/>
                <a:cs typeface="+mj-cs"/>
              </a:rPr>
            </a:br>
            <a:endParaRPr lang="en-US" sz="1900" kern="1200" dirty="0">
              <a:solidFill>
                <a:srgbClr val="FFFFFF"/>
              </a:solidFill>
              <a:latin typeface="+mj-lt"/>
              <a:ea typeface="+mj-ea"/>
              <a:cs typeface="+mj-cs"/>
            </a:endParaRPr>
          </a:p>
        </p:txBody>
      </p:sp>
      <p:pic>
        <p:nvPicPr>
          <p:cNvPr id="5" name="Pladsholder til indhold 4" descr="Et billede, der indeholder indendørs, bygning, side om side, hvid&#10;&#10;Automatisk genereret beskrivelse">
            <a:extLst>
              <a:ext uri="{FF2B5EF4-FFF2-40B4-BE49-F238E27FC236}">
                <a16:creationId xmlns:a16="http://schemas.microsoft.com/office/drawing/2014/main" id="{918F7B6E-C9D3-4C17-B112-7D07C83AF196}"/>
              </a:ext>
            </a:extLst>
          </p:cNvPr>
          <p:cNvPicPr>
            <a:picLocks noGrp="1" noChangeAspect="1"/>
          </p:cNvPicPr>
          <p:nvPr>
            <p:ph idx="1"/>
          </p:nvPr>
        </p:nvPicPr>
        <p:blipFill>
          <a:blip r:embed="rId2"/>
          <a:stretch>
            <a:fillRect/>
          </a:stretch>
        </p:blipFill>
        <p:spPr>
          <a:xfrm>
            <a:off x="3582987" y="878783"/>
            <a:ext cx="5085525" cy="3384185"/>
          </a:xfrm>
          <a:prstGeom prst="rect">
            <a:avLst/>
          </a:prstGeom>
        </p:spPr>
      </p:pic>
    </p:spTree>
    <p:extLst>
      <p:ext uri="{BB962C8B-B14F-4D97-AF65-F5344CB8AC3E}">
        <p14:creationId xmlns:p14="http://schemas.microsoft.com/office/powerpoint/2010/main" val="3023358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CUR_logo_2017_Hvid CUR_large.png"/>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1242672" y="4463699"/>
            <a:ext cx="938524" cy="598114"/>
          </a:xfrm>
          <a:prstGeom prst="rect">
            <a:avLst/>
          </a:prstGeom>
        </p:spPr>
      </p:pic>
      <p:sp>
        <p:nvSpPr>
          <p:cNvPr id="3" name="Titel 2"/>
          <p:cNvSpPr>
            <a:spLocks noGrp="1"/>
          </p:cNvSpPr>
          <p:nvPr>
            <p:ph type="title"/>
          </p:nvPr>
        </p:nvSpPr>
        <p:spPr/>
        <p:txBody>
          <a:bodyPr>
            <a:normAutofit/>
          </a:bodyPr>
          <a:lstStyle/>
          <a:p>
            <a:r>
              <a:rPr lang="da-DK" dirty="0"/>
              <a:t>Hvad går de til? – kort intro til foreningsidræt</a:t>
            </a:r>
            <a:endParaRPr lang="en-GB" dirty="0"/>
          </a:p>
        </p:txBody>
      </p:sp>
      <p:sp>
        <p:nvSpPr>
          <p:cNvPr id="2" name="Pladsholder til indhold 1"/>
          <p:cNvSpPr>
            <a:spLocks noGrp="1"/>
          </p:cNvSpPr>
          <p:nvPr>
            <p:ph idx="1"/>
          </p:nvPr>
        </p:nvSpPr>
        <p:spPr>
          <a:xfrm>
            <a:off x="1485900" y="1069227"/>
            <a:ext cx="6172200" cy="3394472"/>
          </a:xfrm>
        </p:spPr>
        <p:txBody>
          <a:bodyPr/>
          <a:lstStyle/>
          <a:p>
            <a:endParaRPr lang="da-DK" dirty="0"/>
          </a:p>
          <a:p>
            <a:pPr marL="342900" lvl="1" indent="0">
              <a:buNone/>
            </a:pPr>
            <a:endParaRPr lang="en-GB" dirty="0"/>
          </a:p>
        </p:txBody>
      </p:sp>
      <p:graphicFrame>
        <p:nvGraphicFramePr>
          <p:cNvPr id="4" name="Tabel 3">
            <a:extLst>
              <a:ext uri="{FF2B5EF4-FFF2-40B4-BE49-F238E27FC236}">
                <a16:creationId xmlns:a16="http://schemas.microsoft.com/office/drawing/2014/main" id="{93332F5C-22DC-4B25-8A68-B4E74F722256}"/>
              </a:ext>
            </a:extLst>
          </p:cNvPr>
          <p:cNvGraphicFramePr>
            <a:graphicFrameLocks noGrp="1"/>
          </p:cNvGraphicFramePr>
          <p:nvPr>
            <p:extLst>
              <p:ext uri="{D42A27DB-BD31-4B8C-83A1-F6EECF244321}">
                <p14:modId xmlns:p14="http://schemas.microsoft.com/office/powerpoint/2010/main" val="4071062438"/>
              </p:ext>
            </p:extLst>
          </p:nvPr>
        </p:nvGraphicFramePr>
        <p:xfrm>
          <a:off x="2181196" y="1427247"/>
          <a:ext cx="4493924" cy="2678435"/>
        </p:xfrm>
        <a:graphic>
          <a:graphicData uri="http://schemas.openxmlformats.org/drawingml/2006/table">
            <a:tbl>
              <a:tblPr firstRow="1" firstCol="1" bandRow="1">
                <a:tableStyleId>{5C22544A-7EE6-4342-B048-85BDC9FD1C3A}</a:tableStyleId>
              </a:tblPr>
              <a:tblGrid>
                <a:gridCol w="3223847">
                  <a:extLst>
                    <a:ext uri="{9D8B030D-6E8A-4147-A177-3AD203B41FA5}">
                      <a16:colId xmlns:a16="http://schemas.microsoft.com/office/drawing/2014/main" val="3418404450"/>
                    </a:ext>
                  </a:extLst>
                </a:gridCol>
                <a:gridCol w="1270077">
                  <a:extLst>
                    <a:ext uri="{9D8B030D-6E8A-4147-A177-3AD203B41FA5}">
                      <a16:colId xmlns:a16="http://schemas.microsoft.com/office/drawing/2014/main" val="3362811892"/>
                    </a:ext>
                  </a:extLst>
                </a:gridCol>
              </a:tblGrid>
              <a:tr h="459220">
                <a:tc>
                  <a:txBody>
                    <a:bodyPr/>
                    <a:lstStyle/>
                    <a:p>
                      <a:pPr algn="l">
                        <a:lnSpc>
                          <a:spcPct val="107000"/>
                        </a:lnSpc>
                        <a:spcAft>
                          <a:spcPts val="0"/>
                        </a:spcAft>
                      </a:pPr>
                      <a:r>
                        <a:rPr lang="da-DK" sz="1200" dirty="0">
                          <a:solidFill>
                            <a:schemeClr val="tx1"/>
                          </a:solidFill>
                          <a:effectLst/>
                        </a:rPr>
                        <a:t>Faste fritidsaktiviteter</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I alt</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3083585723"/>
                  </a:ext>
                </a:extLst>
              </a:tr>
              <a:tr h="249350">
                <a:tc>
                  <a:txBody>
                    <a:bodyPr/>
                    <a:lstStyle/>
                    <a:p>
                      <a:pPr algn="l">
                        <a:lnSpc>
                          <a:spcPct val="107000"/>
                        </a:lnSpc>
                        <a:spcAft>
                          <a:spcPts val="0"/>
                        </a:spcAft>
                      </a:pPr>
                      <a:r>
                        <a:rPr lang="da-DK" sz="1200">
                          <a:solidFill>
                            <a:schemeClr val="tx1"/>
                          </a:solidFill>
                          <a:effectLst/>
                        </a:rPr>
                        <a:t>1. Fodbold</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22,9</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3250951785"/>
                  </a:ext>
                </a:extLst>
              </a:tr>
              <a:tr h="249350">
                <a:tc>
                  <a:txBody>
                    <a:bodyPr/>
                    <a:lstStyle/>
                    <a:p>
                      <a:pPr algn="l">
                        <a:lnSpc>
                          <a:spcPct val="107000"/>
                        </a:lnSpc>
                        <a:spcAft>
                          <a:spcPts val="0"/>
                        </a:spcAft>
                      </a:pPr>
                      <a:r>
                        <a:rPr lang="da-DK" sz="1200">
                          <a:solidFill>
                            <a:schemeClr val="tx1"/>
                          </a:solidFill>
                          <a:effectLst/>
                        </a:rPr>
                        <a:t>2. Gymnastik</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18,6</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1778383903"/>
                  </a:ext>
                </a:extLst>
              </a:tr>
              <a:tr h="249350">
                <a:tc>
                  <a:txBody>
                    <a:bodyPr/>
                    <a:lstStyle/>
                    <a:p>
                      <a:pPr algn="l">
                        <a:lnSpc>
                          <a:spcPct val="107000"/>
                        </a:lnSpc>
                        <a:spcAft>
                          <a:spcPts val="0"/>
                        </a:spcAft>
                      </a:pPr>
                      <a:r>
                        <a:rPr lang="da-DK" sz="1200">
                          <a:solidFill>
                            <a:schemeClr val="tx1"/>
                          </a:solidFill>
                          <a:effectLst/>
                        </a:rPr>
                        <a:t>3. Svømning</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15,4</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505308035"/>
                  </a:ext>
                </a:extLst>
              </a:tr>
              <a:tr h="249350">
                <a:tc>
                  <a:txBody>
                    <a:bodyPr/>
                    <a:lstStyle/>
                    <a:p>
                      <a:pPr algn="l">
                        <a:lnSpc>
                          <a:spcPct val="107000"/>
                        </a:lnSpc>
                        <a:spcAft>
                          <a:spcPts val="0"/>
                        </a:spcAft>
                      </a:pPr>
                      <a:r>
                        <a:rPr lang="da-DK" sz="1200">
                          <a:solidFill>
                            <a:schemeClr val="tx1"/>
                          </a:solidFill>
                          <a:effectLst/>
                        </a:rPr>
                        <a:t>4. Musikundervisning</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12,3</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486745501"/>
                  </a:ext>
                </a:extLst>
              </a:tr>
              <a:tr h="249350">
                <a:tc>
                  <a:txBody>
                    <a:bodyPr/>
                    <a:lstStyle/>
                    <a:p>
                      <a:pPr algn="l">
                        <a:lnSpc>
                          <a:spcPct val="107000"/>
                        </a:lnSpc>
                        <a:spcAft>
                          <a:spcPts val="0"/>
                        </a:spcAft>
                      </a:pPr>
                      <a:r>
                        <a:rPr lang="da-DK" sz="1200" dirty="0">
                          <a:solidFill>
                            <a:schemeClr val="tx1"/>
                          </a:solidFill>
                          <a:effectLst/>
                        </a:rPr>
                        <a:t>5. Håndbold</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9,2</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182831204"/>
                  </a:ext>
                </a:extLst>
              </a:tr>
              <a:tr h="249350">
                <a:tc>
                  <a:txBody>
                    <a:bodyPr/>
                    <a:lstStyle/>
                    <a:p>
                      <a:pPr algn="l">
                        <a:lnSpc>
                          <a:spcPct val="107000"/>
                        </a:lnSpc>
                        <a:spcAft>
                          <a:spcPts val="0"/>
                        </a:spcAft>
                      </a:pPr>
                      <a:r>
                        <a:rPr lang="da-DK" sz="1200">
                          <a:solidFill>
                            <a:schemeClr val="tx1"/>
                          </a:solidFill>
                          <a:effectLst/>
                        </a:rPr>
                        <a:t>6. Dans</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9</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2544576627"/>
                  </a:ext>
                </a:extLst>
              </a:tr>
              <a:tr h="249350">
                <a:tc>
                  <a:txBody>
                    <a:bodyPr/>
                    <a:lstStyle/>
                    <a:p>
                      <a:pPr algn="l">
                        <a:lnSpc>
                          <a:spcPct val="107000"/>
                        </a:lnSpc>
                        <a:spcAft>
                          <a:spcPts val="0"/>
                        </a:spcAft>
                      </a:pPr>
                      <a:r>
                        <a:rPr lang="da-DK" sz="1200">
                          <a:solidFill>
                            <a:schemeClr val="tx1"/>
                          </a:solidFill>
                          <a:effectLst/>
                        </a:rPr>
                        <a:t>7. Badminton</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a:solidFill>
                            <a:schemeClr val="tx1"/>
                          </a:solidFill>
                          <a:effectLst/>
                        </a:rPr>
                        <a:t>7,9</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3770243707"/>
                  </a:ext>
                </a:extLst>
              </a:tr>
              <a:tr h="224415">
                <a:tc>
                  <a:txBody>
                    <a:bodyPr/>
                    <a:lstStyle/>
                    <a:p>
                      <a:pPr algn="l">
                        <a:lnSpc>
                          <a:spcPct val="107000"/>
                        </a:lnSpc>
                        <a:spcAft>
                          <a:spcPts val="0"/>
                        </a:spcAft>
                      </a:pPr>
                      <a:r>
                        <a:rPr lang="da-DK" sz="1200">
                          <a:solidFill>
                            <a:schemeClr val="tx1"/>
                          </a:solidFill>
                          <a:effectLst/>
                        </a:rPr>
                        <a:t>8. Spejder</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dirty="0">
                          <a:solidFill>
                            <a:schemeClr val="tx1"/>
                          </a:solidFill>
                          <a:effectLst/>
                        </a:rPr>
                        <a:t>7,1</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1487460675"/>
                  </a:ext>
                </a:extLst>
              </a:tr>
              <a:tr h="249350">
                <a:tc>
                  <a:txBody>
                    <a:bodyPr/>
                    <a:lstStyle/>
                    <a:p>
                      <a:pPr algn="l">
                        <a:lnSpc>
                          <a:spcPct val="107000"/>
                        </a:lnSpc>
                        <a:spcAft>
                          <a:spcPts val="0"/>
                        </a:spcAft>
                      </a:pPr>
                      <a:r>
                        <a:rPr lang="da-DK" sz="1200">
                          <a:solidFill>
                            <a:schemeClr val="tx1"/>
                          </a:solidFill>
                          <a:effectLst/>
                        </a:rPr>
                        <a:t>9. Kampsport</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tc>
                  <a:txBody>
                    <a:bodyPr/>
                    <a:lstStyle/>
                    <a:p>
                      <a:pPr algn="ctr">
                        <a:lnSpc>
                          <a:spcPct val="107000"/>
                        </a:lnSpc>
                        <a:spcAft>
                          <a:spcPts val="0"/>
                        </a:spcAft>
                      </a:pPr>
                      <a:r>
                        <a:rPr lang="da-DK" sz="1200" dirty="0">
                          <a:solidFill>
                            <a:schemeClr val="tx1"/>
                          </a:solidFill>
                          <a:effectLst/>
                        </a:rPr>
                        <a:t>5,9</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16000"/>
                      </a:schemeClr>
                    </a:solidFill>
                  </a:tcPr>
                </a:tc>
                <a:extLst>
                  <a:ext uri="{0D108BD9-81ED-4DB2-BD59-A6C34878D82A}">
                    <a16:rowId xmlns:a16="http://schemas.microsoft.com/office/drawing/2014/main" val="3257482166"/>
                  </a:ext>
                </a:extLst>
              </a:tr>
            </a:tbl>
          </a:graphicData>
        </a:graphic>
      </p:graphicFrame>
    </p:spTree>
    <p:extLst>
      <p:ext uri="{BB962C8B-B14F-4D97-AF65-F5344CB8AC3E}">
        <p14:creationId xmlns:p14="http://schemas.microsoft.com/office/powerpoint/2010/main" val="2756277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FFEBE2-494A-4F72-A9B6-73154ED9CC1F}"/>
              </a:ext>
            </a:extLst>
          </p:cNvPr>
          <p:cNvSpPr>
            <a:spLocks noGrp="1"/>
          </p:cNvSpPr>
          <p:nvPr>
            <p:ph type="title"/>
          </p:nvPr>
        </p:nvSpPr>
        <p:spPr>
          <a:xfrm>
            <a:off x="800100" y="3939702"/>
            <a:ext cx="7543800" cy="771536"/>
          </a:xfrm>
        </p:spPr>
        <p:txBody>
          <a:bodyPr>
            <a:normAutofit/>
          </a:bodyPr>
          <a:lstStyle/>
          <a:p>
            <a:pPr algn="ctr"/>
            <a:r>
              <a:rPr lang="da-DK">
                <a:solidFill>
                  <a:srgbClr val="FFFFFF"/>
                </a:solidFill>
              </a:rPr>
              <a:t>Udviklingen 3-6.klasse……</a:t>
            </a:r>
          </a:p>
        </p:txBody>
      </p:sp>
      <p:graphicFrame>
        <p:nvGraphicFramePr>
          <p:cNvPr id="4" name="Pladsholder til indhold 3">
            <a:extLst>
              <a:ext uri="{FF2B5EF4-FFF2-40B4-BE49-F238E27FC236}">
                <a16:creationId xmlns:a16="http://schemas.microsoft.com/office/drawing/2014/main" id="{6B4F2F6E-9138-461F-B7E4-BAABE004A317}"/>
              </a:ext>
            </a:extLst>
          </p:cNvPr>
          <p:cNvGraphicFramePr>
            <a:graphicFrameLocks noGrp="1"/>
          </p:cNvGraphicFramePr>
          <p:nvPr>
            <p:ph idx="1"/>
            <p:extLst>
              <p:ext uri="{D42A27DB-BD31-4B8C-83A1-F6EECF244321}">
                <p14:modId xmlns:p14="http://schemas.microsoft.com/office/powerpoint/2010/main" val="1592701568"/>
              </p:ext>
            </p:extLst>
          </p:nvPr>
        </p:nvGraphicFramePr>
        <p:xfrm>
          <a:off x="1142918" y="482600"/>
          <a:ext cx="6854723" cy="2714440"/>
        </p:xfrm>
        <a:graphic>
          <a:graphicData uri="http://schemas.openxmlformats.org/drawingml/2006/table">
            <a:tbl>
              <a:tblPr firstRow="1" firstCol="1" bandRow="1">
                <a:tableStyleId>{5C22544A-7EE6-4342-B048-85BDC9FD1C3A}</a:tableStyleId>
              </a:tblPr>
              <a:tblGrid>
                <a:gridCol w="1878599">
                  <a:extLst>
                    <a:ext uri="{9D8B030D-6E8A-4147-A177-3AD203B41FA5}">
                      <a16:colId xmlns:a16="http://schemas.microsoft.com/office/drawing/2014/main" val="533011176"/>
                    </a:ext>
                  </a:extLst>
                </a:gridCol>
                <a:gridCol w="1327283">
                  <a:extLst>
                    <a:ext uri="{9D8B030D-6E8A-4147-A177-3AD203B41FA5}">
                      <a16:colId xmlns:a16="http://schemas.microsoft.com/office/drawing/2014/main" val="381689314"/>
                    </a:ext>
                  </a:extLst>
                </a:gridCol>
                <a:gridCol w="1160779">
                  <a:extLst>
                    <a:ext uri="{9D8B030D-6E8A-4147-A177-3AD203B41FA5}">
                      <a16:colId xmlns:a16="http://schemas.microsoft.com/office/drawing/2014/main" val="2613177829"/>
                    </a:ext>
                  </a:extLst>
                </a:gridCol>
                <a:gridCol w="1327283">
                  <a:extLst>
                    <a:ext uri="{9D8B030D-6E8A-4147-A177-3AD203B41FA5}">
                      <a16:colId xmlns:a16="http://schemas.microsoft.com/office/drawing/2014/main" val="3214143767"/>
                    </a:ext>
                  </a:extLst>
                </a:gridCol>
                <a:gridCol w="1160779">
                  <a:extLst>
                    <a:ext uri="{9D8B030D-6E8A-4147-A177-3AD203B41FA5}">
                      <a16:colId xmlns:a16="http://schemas.microsoft.com/office/drawing/2014/main" val="404039105"/>
                    </a:ext>
                  </a:extLst>
                </a:gridCol>
              </a:tblGrid>
              <a:tr h="271444">
                <a:tc>
                  <a:txBody>
                    <a:bodyPr/>
                    <a:lstStyle/>
                    <a:p>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nSpc>
                          <a:spcPct val="150000"/>
                        </a:lnSpc>
                        <a:spcAft>
                          <a:spcPts val="0"/>
                        </a:spcAft>
                      </a:pPr>
                      <a:r>
                        <a:rPr lang="da-DK" sz="1100">
                          <a:effectLst/>
                        </a:rPr>
                        <a:t>3. klasse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nSpc>
                          <a:spcPct val="150000"/>
                        </a:lnSpc>
                        <a:spcAft>
                          <a:spcPts val="0"/>
                        </a:spcAft>
                      </a:pPr>
                      <a:r>
                        <a:rPr lang="da-DK" sz="1100">
                          <a:effectLst/>
                        </a:rPr>
                        <a:t>4. klasse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nSpc>
                          <a:spcPct val="150000"/>
                        </a:lnSpc>
                        <a:spcAft>
                          <a:spcPts val="0"/>
                        </a:spcAft>
                      </a:pPr>
                      <a:r>
                        <a:rPr lang="da-DK" sz="1100">
                          <a:effectLst/>
                        </a:rPr>
                        <a:t>5. klasse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nSpc>
                          <a:spcPct val="150000"/>
                        </a:lnSpc>
                        <a:spcAft>
                          <a:spcPts val="0"/>
                        </a:spcAft>
                      </a:pPr>
                      <a:r>
                        <a:rPr lang="da-DK" sz="1100">
                          <a:effectLst/>
                        </a:rPr>
                        <a:t>6. klasse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3274227729"/>
                  </a:ext>
                </a:extLst>
              </a:tr>
              <a:tr h="271444">
                <a:tc>
                  <a:txBody>
                    <a:bodyPr/>
                    <a:lstStyle/>
                    <a:p>
                      <a:pPr>
                        <a:lnSpc>
                          <a:spcPct val="150000"/>
                        </a:lnSpc>
                        <a:spcAft>
                          <a:spcPts val="0"/>
                        </a:spcAft>
                      </a:pPr>
                      <a:r>
                        <a:rPr lang="da-DK" sz="1100">
                          <a:effectLst/>
                        </a:rPr>
                        <a:t>Fodbold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24,2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22,8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27,1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18,9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789760890"/>
                  </a:ext>
                </a:extLst>
              </a:tr>
              <a:tr h="271444">
                <a:tc>
                  <a:txBody>
                    <a:bodyPr/>
                    <a:lstStyle/>
                    <a:p>
                      <a:pPr>
                        <a:lnSpc>
                          <a:spcPct val="150000"/>
                        </a:lnSpc>
                        <a:spcAft>
                          <a:spcPts val="0"/>
                        </a:spcAft>
                      </a:pPr>
                      <a:r>
                        <a:rPr lang="da-DK" sz="1100">
                          <a:effectLst/>
                        </a:rPr>
                        <a:t>Gymnastik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22,2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18,5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17,6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17,1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2766131942"/>
                  </a:ext>
                </a:extLst>
              </a:tr>
              <a:tr h="271444">
                <a:tc>
                  <a:txBody>
                    <a:bodyPr/>
                    <a:lstStyle/>
                    <a:p>
                      <a:pPr>
                        <a:lnSpc>
                          <a:spcPct val="150000"/>
                        </a:lnSpc>
                        <a:spcAft>
                          <a:spcPts val="0"/>
                        </a:spcAft>
                      </a:pPr>
                      <a:r>
                        <a:rPr lang="da-DK" sz="1100">
                          <a:effectLst/>
                        </a:rPr>
                        <a:t>Svømning</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24,9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18,2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12,7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8,9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985088780"/>
                  </a:ext>
                </a:extLst>
              </a:tr>
              <a:tr h="271444">
                <a:tc>
                  <a:txBody>
                    <a:bodyPr/>
                    <a:lstStyle/>
                    <a:p>
                      <a:pPr>
                        <a:lnSpc>
                          <a:spcPct val="150000"/>
                        </a:lnSpc>
                        <a:spcAft>
                          <a:spcPts val="0"/>
                        </a:spcAft>
                      </a:pPr>
                      <a:r>
                        <a:rPr lang="da-DK" sz="1100">
                          <a:effectLst/>
                        </a:rPr>
                        <a:t>Musik</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12,8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12,2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11,5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12,6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699790114"/>
                  </a:ext>
                </a:extLst>
              </a:tr>
              <a:tr h="271444">
                <a:tc>
                  <a:txBody>
                    <a:bodyPr/>
                    <a:lstStyle/>
                    <a:p>
                      <a:pPr>
                        <a:lnSpc>
                          <a:spcPct val="150000"/>
                        </a:lnSpc>
                        <a:spcAft>
                          <a:spcPts val="0"/>
                        </a:spcAft>
                      </a:pPr>
                      <a:r>
                        <a:rPr lang="da-DK" sz="1100">
                          <a:effectLst/>
                        </a:rPr>
                        <a:t>Håndbold</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6,1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7,3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13,8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9,1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3256286223"/>
                  </a:ext>
                </a:extLst>
              </a:tr>
              <a:tr h="271444">
                <a:tc>
                  <a:txBody>
                    <a:bodyPr/>
                    <a:lstStyle/>
                    <a:p>
                      <a:pPr>
                        <a:lnSpc>
                          <a:spcPct val="150000"/>
                        </a:lnSpc>
                        <a:spcAft>
                          <a:spcPts val="0"/>
                        </a:spcAft>
                      </a:pPr>
                      <a:r>
                        <a:rPr lang="da-DK" sz="1100">
                          <a:effectLst/>
                        </a:rPr>
                        <a:t>Badminton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6,7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5,7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10,1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8,9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3223923979"/>
                  </a:ext>
                </a:extLst>
              </a:tr>
              <a:tr h="271444">
                <a:tc>
                  <a:txBody>
                    <a:bodyPr/>
                    <a:lstStyle/>
                    <a:p>
                      <a:pPr>
                        <a:lnSpc>
                          <a:spcPct val="150000"/>
                        </a:lnSpc>
                        <a:spcAft>
                          <a:spcPts val="0"/>
                        </a:spcAft>
                      </a:pPr>
                      <a:r>
                        <a:rPr lang="da-DK" sz="1100">
                          <a:effectLst/>
                        </a:rPr>
                        <a:t>Dans</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7,1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7,9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6,6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13,0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2428154648"/>
                  </a:ext>
                </a:extLst>
              </a:tr>
              <a:tr h="271444">
                <a:tc>
                  <a:txBody>
                    <a:bodyPr/>
                    <a:lstStyle/>
                    <a:p>
                      <a:pPr>
                        <a:lnSpc>
                          <a:spcPct val="150000"/>
                        </a:lnSpc>
                        <a:spcAft>
                          <a:spcPts val="0"/>
                        </a:spcAft>
                      </a:pPr>
                      <a:r>
                        <a:rPr lang="da-DK" sz="1100">
                          <a:effectLst/>
                        </a:rPr>
                        <a:t>Spejder/FDF</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7,4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7,9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9,2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4,6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864281926"/>
                  </a:ext>
                </a:extLst>
              </a:tr>
              <a:tr h="271444">
                <a:tc>
                  <a:txBody>
                    <a:bodyPr/>
                    <a:lstStyle/>
                    <a:p>
                      <a:pPr>
                        <a:lnSpc>
                          <a:spcPct val="150000"/>
                        </a:lnSpc>
                        <a:spcAft>
                          <a:spcPts val="0"/>
                        </a:spcAft>
                      </a:pPr>
                      <a:r>
                        <a:rPr lang="da-DK" sz="1100">
                          <a:effectLst/>
                        </a:rPr>
                        <a:t>Andet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34,3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39,4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a:effectLst/>
                        </a:rPr>
                        <a:t>50,7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tc>
                  <a:txBody>
                    <a:bodyPr/>
                    <a:lstStyle/>
                    <a:p>
                      <a:pPr algn="ctr">
                        <a:lnSpc>
                          <a:spcPct val="150000"/>
                        </a:lnSpc>
                        <a:spcAft>
                          <a:spcPts val="0"/>
                        </a:spcAft>
                      </a:pPr>
                      <a:r>
                        <a:rPr lang="da-DK" sz="1100" dirty="0">
                          <a:effectLst/>
                        </a:rPr>
                        <a:t>42,9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328" marR="71328" marT="0" marB="0"/>
                </a:tc>
                <a:extLst>
                  <a:ext uri="{0D108BD9-81ED-4DB2-BD59-A6C34878D82A}">
                    <a16:rowId xmlns:a16="http://schemas.microsoft.com/office/drawing/2014/main" val="2305581509"/>
                  </a:ext>
                </a:extLst>
              </a:tr>
            </a:tbl>
          </a:graphicData>
        </a:graphic>
      </p:graphicFrame>
      <p:sp>
        <p:nvSpPr>
          <p:cNvPr id="5" name="Rectangle 1">
            <a:extLst>
              <a:ext uri="{FF2B5EF4-FFF2-40B4-BE49-F238E27FC236}">
                <a16:creationId xmlns:a16="http://schemas.microsoft.com/office/drawing/2014/main" id="{6FBDEE78-EB30-4C1D-9C31-9C6B6F40581D}"/>
              </a:ext>
            </a:extLst>
          </p:cNvPr>
          <p:cNvSpPr>
            <a:spLocks noChangeArrowheads="1"/>
          </p:cNvSpPr>
          <p:nvPr/>
        </p:nvSpPr>
        <p:spPr bwMode="auto">
          <a:xfrm>
            <a:off x="0" y="-130805"/>
            <a:ext cx="44916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da-DK" altLang="da-DK"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Tab</a:t>
            </a:r>
            <a:r>
              <a:rPr kumimoji="0" lang="da-DK" altLang="da-DK" sz="600" b="0" i="0" u="none" strike="noStrike" cap="none" normalizeH="0" baseline="0">
                <a:ln>
                  <a:noFill/>
                </a:ln>
                <a:solidFill>
                  <a:schemeClr val="tx1"/>
                </a:solidFill>
                <a:effectLst/>
                <a:latin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2259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CE2FB-C148-4405-9E87-004E460BEAAE}"/>
              </a:ext>
            </a:extLst>
          </p:cNvPr>
          <p:cNvSpPr>
            <a:spLocks noGrp="1"/>
          </p:cNvSpPr>
          <p:nvPr>
            <p:ph type="title"/>
          </p:nvPr>
        </p:nvSpPr>
        <p:spPr>
          <a:xfrm>
            <a:off x="394555" y="349934"/>
            <a:ext cx="8354891" cy="697835"/>
          </a:xfrm>
        </p:spPr>
        <p:txBody>
          <a:bodyPr vert="horz" lIns="68580" tIns="34290" rIns="68580" bIns="34290" rtlCol="0" anchor="b">
            <a:normAutofit/>
          </a:bodyPr>
          <a:lstStyle/>
          <a:p>
            <a:pPr algn="ctr"/>
            <a:r>
              <a:rPr lang="en-US" sz="4050" b="1">
                <a:solidFill>
                  <a:srgbClr val="FFFFFF"/>
                </a:solidFill>
              </a:rPr>
              <a:t>Erfaringer fra Åben Skole…….</a:t>
            </a:r>
          </a:p>
        </p:txBody>
      </p:sp>
      <p:pic>
        <p:nvPicPr>
          <p:cNvPr id="5" name="Pladsholder til indhold 4" descr="Et billede, der indeholder clipart&#10;&#10;Beskrivelse, der er oprettet med meget høj sikkerhed">
            <a:extLst>
              <a:ext uri="{FF2B5EF4-FFF2-40B4-BE49-F238E27FC236}">
                <a16:creationId xmlns:a16="http://schemas.microsoft.com/office/drawing/2014/main" id="{B570D14D-B400-451D-877E-BFC40E8590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6246" y="1882434"/>
            <a:ext cx="5330183" cy="2998228"/>
          </a:xfrm>
          <a:prstGeom prst="rect">
            <a:avLst/>
          </a:prstGeom>
        </p:spPr>
      </p:pic>
    </p:spTree>
    <p:extLst>
      <p:ext uri="{BB962C8B-B14F-4D97-AF65-F5344CB8AC3E}">
        <p14:creationId xmlns:p14="http://schemas.microsoft.com/office/powerpoint/2010/main" val="2093550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751" y="273844"/>
            <a:ext cx="7890527" cy="994172"/>
          </a:xfrm>
        </p:spPr>
        <p:txBody>
          <a:bodyPr>
            <a:normAutofit fontScale="90000"/>
          </a:bodyPr>
          <a:lstStyle/>
          <a:p>
            <a:r>
              <a:rPr lang="da-DK" b="1"/>
              <a:t>Hvordan oplevede du at blive undervist af en træner/instruktør fra idrætsforeningen?</a:t>
            </a:r>
          </a:p>
        </p:txBody>
      </p:sp>
      <p:graphicFrame>
        <p:nvGraphicFramePr>
          <p:cNvPr id="4" name="Pladsholder til indhold 3"/>
          <p:cNvGraphicFramePr>
            <a:graphicFrameLocks noGrp="1"/>
          </p:cNvGraphicFramePr>
          <p:nvPr>
            <p:ph idx="1"/>
          </p:nvPr>
        </p:nvGraphicFramePr>
        <p:xfrm>
          <a:off x="1338449" y="1516856"/>
          <a:ext cx="6467101" cy="3115870"/>
        </p:xfrm>
        <a:graphic>
          <a:graphicData uri="http://schemas.openxmlformats.org/drawingml/2006/table">
            <a:tbl>
              <a:tblPr firstRow="1" bandRow="1">
                <a:tableStyleId>{3B4B98B0-60AC-42C2-AFA5-B58CD77FA1E5}</a:tableStyleId>
              </a:tblPr>
              <a:tblGrid>
                <a:gridCol w="4704920">
                  <a:extLst>
                    <a:ext uri="{9D8B030D-6E8A-4147-A177-3AD203B41FA5}">
                      <a16:colId xmlns:a16="http://schemas.microsoft.com/office/drawing/2014/main" val="2620306665"/>
                    </a:ext>
                  </a:extLst>
                </a:gridCol>
                <a:gridCol w="1762181">
                  <a:extLst>
                    <a:ext uri="{9D8B030D-6E8A-4147-A177-3AD203B41FA5}">
                      <a16:colId xmlns:a16="http://schemas.microsoft.com/office/drawing/2014/main" val="3415014799"/>
                    </a:ext>
                  </a:extLst>
                </a:gridCol>
              </a:tblGrid>
              <a:tr h="423143">
                <a:tc>
                  <a:txBody>
                    <a:bodyPr/>
                    <a:lstStyle/>
                    <a:p>
                      <a:endParaRPr lang="da-DK" sz="1900"/>
                    </a:p>
                  </a:txBody>
                  <a:tcPr marL="96169" marR="96169" marT="48084" marB="48084"/>
                </a:tc>
                <a:tc>
                  <a:txBody>
                    <a:bodyPr/>
                    <a:lstStyle/>
                    <a:p>
                      <a:pPr algn="ctr"/>
                      <a:r>
                        <a:rPr lang="da-DK" sz="1900"/>
                        <a:t>Procent</a:t>
                      </a:r>
                    </a:p>
                  </a:txBody>
                  <a:tcPr marL="96169" marR="96169" marT="48084" marB="48084"/>
                </a:tc>
                <a:extLst>
                  <a:ext uri="{0D108BD9-81ED-4DB2-BD59-A6C34878D82A}">
                    <a16:rowId xmlns:a16="http://schemas.microsoft.com/office/drawing/2014/main" val="600560963"/>
                  </a:ext>
                </a:extLst>
              </a:tr>
              <a:tr h="423143">
                <a:tc>
                  <a:txBody>
                    <a:bodyPr/>
                    <a:lstStyle/>
                    <a:p>
                      <a:r>
                        <a:rPr lang="da-DK" sz="1900"/>
                        <a:t>Det var sjovt</a:t>
                      </a:r>
                    </a:p>
                  </a:txBody>
                  <a:tcPr marL="96169" marR="96169" marT="48084" marB="48084"/>
                </a:tc>
                <a:tc>
                  <a:txBody>
                    <a:bodyPr/>
                    <a:lstStyle/>
                    <a:p>
                      <a:pPr algn="ctr"/>
                      <a:r>
                        <a:rPr lang="da-DK" sz="1900"/>
                        <a:t>71,0</a:t>
                      </a:r>
                    </a:p>
                  </a:txBody>
                  <a:tcPr marL="96169" marR="96169" marT="48084" marB="48084"/>
                </a:tc>
                <a:extLst>
                  <a:ext uri="{0D108BD9-81ED-4DB2-BD59-A6C34878D82A}">
                    <a16:rowId xmlns:a16="http://schemas.microsoft.com/office/drawing/2014/main" val="93669174"/>
                  </a:ext>
                </a:extLst>
              </a:tr>
              <a:tr h="711649">
                <a:tc>
                  <a:txBody>
                    <a:bodyPr/>
                    <a:lstStyle/>
                    <a:p>
                      <a:r>
                        <a:rPr lang="da-DK" sz="1900"/>
                        <a:t>Det var sjovt at prøve en</a:t>
                      </a:r>
                      <a:r>
                        <a:rPr lang="da-DK" sz="1900" baseline="0"/>
                        <a:t> anden idræt end normalt</a:t>
                      </a:r>
                      <a:endParaRPr lang="da-DK" sz="1900"/>
                    </a:p>
                  </a:txBody>
                  <a:tcPr marL="96169" marR="96169" marT="48084" marB="48084"/>
                </a:tc>
                <a:tc>
                  <a:txBody>
                    <a:bodyPr/>
                    <a:lstStyle/>
                    <a:p>
                      <a:pPr algn="ctr"/>
                      <a:r>
                        <a:rPr lang="da-DK" sz="1900"/>
                        <a:t>45,7</a:t>
                      </a:r>
                    </a:p>
                  </a:txBody>
                  <a:tcPr marL="96169" marR="96169" marT="48084" marB="48084"/>
                </a:tc>
                <a:extLst>
                  <a:ext uri="{0D108BD9-81ED-4DB2-BD59-A6C34878D82A}">
                    <a16:rowId xmlns:a16="http://schemas.microsoft.com/office/drawing/2014/main" val="2660122299"/>
                  </a:ext>
                </a:extLst>
              </a:tr>
              <a:tr h="423143">
                <a:tc>
                  <a:txBody>
                    <a:bodyPr/>
                    <a:lstStyle/>
                    <a:p>
                      <a:r>
                        <a:rPr lang="da-DK" sz="1900"/>
                        <a:t>Jeg lærte mere end</a:t>
                      </a:r>
                      <a:r>
                        <a:rPr lang="da-DK" sz="1900" baseline="0"/>
                        <a:t> jeg normalt gør</a:t>
                      </a:r>
                      <a:endParaRPr lang="da-DK" sz="1900" b="1"/>
                    </a:p>
                  </a:txBody>
                  <a:tcPr marL="96169" marR="96169" marT="48084" marB="48084"/>
                </a:tc>
                <a:tc>
                  <a:txBody>
                    <a:bodyPr/>
                    <a:lstStyle/>
                    <a:p>
                      <a:pPr algn="ctr"/>
                      <a:r>
                        <a:rPr lang="da-DK" sz="1900"/>
                        <a:t>35,6</a:t>
                      </a:r>
                    </a:p>
                  </a:txBody>
                  <a:tcPr marL="96169" marR="96169" marT="48084" marB="48084"/>
                </a:tc>
                <a:extLst>
                  <a:ext uri="{0D108BD9-81ED-4DB2-BD59-A6C34878D82A}">
                    <a16:rowId xmlns:a16="http://schemas.microsoft.com/office/drawing/2014/main" val="1706960919"/>
                  </a:ext>
                </a:extLst>
              </a:tr>
              <a:tr h="711649">
                <a:tc>
                  <a:txBody>
                    <a:bodyPr/>
                    <a:lstStyle/>
                    <a:p>
                      <a:r>
                        <a:rPr lang="da-DK" sz="1900"/>
                        <a:t>Jeg fik lyst til at dyrke</a:t>
                      </a:r>
                      <a:r>
                        <a:rPr lang="da-DK" sz="1900" baseline="0"/>
                        <a:t> den idræt vi blev undervist i….</a:t>
                      </a:r>
                      <a:endParaRPr lang="da-DK" sz="1900" b="1"/>
                    </a:p>
                  </a:txBody>
                  <a:tcPr marL="96169" marR="96169" marT="48084" marB="48084"/>
                </a:tc>
                <a:tc>
                  <a:txBody>
                    <a:bodyPr/>
                    <a:lstStyle/>
                    <a:p>
                      <a:pPr algn="ctr"/>
                      <a:r>
                        <a:rPr lang="da-DK" sz="1900"/>
                        <a:t>21,8</a:t>
                      </a:r>
                    </a:p>
                  </a:txBody>
                  <a:tcPr marL="96169" marR="96169" marT="48084" marB="48084"/>
                </a:tc>
                <a:extLst>
                  <a:ext uri="{0D108BD9-81ED-4DB2-BD59-A6C34878D82A}">
                    <a16:rowId xmlns:a16="http://schemas.microsoft.com/office/drawing/2014/main" val="4135273015"/>
                  </a:ext>
                </a:extLst>
              </a:tr>
              <a:tr h="423143">
                <a:tc>
                  <a:txBody>
                    <a:bodyPr/>
                    <a:lstStyle/>
                    <a:p>
                      <a:r>
                        <a:rPr lang="da-DK" sz="1900"/>
                        <a:t>Det var kedeligt</a:t>
                      </a:r>
                    </a:p>
                  </a:txBody>
                  <a:tcPr marL="96169" marR="96169" marT="48084" marB="48084"/>
                </a:tc>
                <a:tc>
                  <a:txBody>
                    <a:bodyPr/>
                    <a:lstStyle/>
                    <a:p>
                      <a:pPr algn="ctr"/>
                      <a:r>
                        <a:rPr lang="da-DK" sz="1900"/>
                        <a:t>4,8</a:t>
                      </a:r>
                    </a:p>
                  </a:txBody>
                  <a:tcPr marL="96169" marR="96169" marT="48084" marB="48084"/>
                </a:tc>
                <a:extLst>
                  <a:ext uri="{0D108BD9-81ED-4DB2-BD59-A6C34878D82A}">
                    <a16:rowId xmlns:a16="http://schemas.microsoft.com/office/drawing/2014/main" val="692227084"/>
                  </a:ext>
                </a:extLst>
              </a:tr>
            </a:tbl>
          </a:graphicData>
        </a:graphic>
      </p:graphicFrame>
    </p:spTree>
    <p:extLst>
      <p:ext uri="{BB962C8B-B14F-4D97-AF65-F5344CB8AC3E}">
        <p14:creationId xmlns:p14="http://schemas.microsoft.com/office/powerpoint/2010/main" val="84015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310B77F4-AC27-4089-BEA1-390A362CDBF2}"/>
              </a:ext>
            </a:extLst>
          </p:cNvPr>
          <p:cNvSpPr>
            <a:spLocks noGrp="1" noChangeArrowheads="1"/>
          </p:cNvSpPr>
          <p:nvPr>
            <p:ph type="title"/>
          </p:nvPr>
        </p:nvSpPr>
        <p:spPr>
          <a:xfrm>
            <a:off x="628650" y="128372"/>
            <a:ext cx="2130137" cy="1778361"/>
          </a:xfrm>
        </p:spPr>
        <p:txBody>
          <a:bodyPr vert="horz" lIns="68580" tIns="34290" rIns="68580" bIns="34290" rtlCol="0" anchor="ctr">
            <a:normAutofit/>
          </a:bodyPr>
          <a:lstStyle/>
          <a:p>
            <a:r>
              <a:rPr lang="en-US" altLang="da-DK" sz="2400">
                <a:solidFill>
                  <a:srgbClr val="FFFFFF"/>
                </a:solidFill>
              </a:rPr>
              <a:t>Har du nogle ”gode” voksne du kan snakke med?</a:t>
            </a:r>
          </a:p>
        </p:txBody>
      </p:sp>
      <p:graphicFrame>
        <p:nvGraphicFramePr>
          <p:cNvPr id="4" name="Pladsholder til indhold 3">
            <a:extLst>
              <a:ext uri="{FF2B5EF4-FFF2-40B4-BE49-F238E27FC236}">
                <a16:creationId xmlns:a16="http://schemas.microsoft.com/office/drawing/2014/main" id="{6553D134-9C83-4F01-96A6-424EE60E6FD3}"/>
              </a:ext>
            </a:extLst>
          </p:cNvPr>
          <p:cNvGraphicFramePr>
            <a:graphicFrameLocks noGrp="1"/>
          </p:cNvGraphicFramePr>
          <p:nvPr>
            <p:ph idx="1"/>
          </p:nvPr>
        </p:nvGraphicFramePr>
        <p:xfrm>
          <a:off x="3168998" y="480060"/>
          <a:ext cx="5484557" cy="4184113"/>
        </p:xfrm>
        <a:graphic>
          <a:graphicData uri="http://schemas.openxmlformats.org/drawingml/2006/table">
            <a:tbl>
              <a:tblPr firstRow="1" bandRow="1">
                <a:noFill/>
                <a:tableStyleId>{5C22544A-7EE6-4342-B048-85BDC9FD1C3A}</a:tableStyleId>
              </a:tblPr>
              <a:tblGrid>
                <a:gridCol w="3787055">
                  <a:extLst>
                    <a:ext uri="{9D8B030D-6E8A-4147-A177-3AD203B41FA5}">
                      <a16:colId xmlns:a16="http://schemas.microsoft.com/office/drawing/2014/main" val="1318939151"/>
                    </a:ext>
                  </a:extLst>
                </a:gridCol>
                <a:gridCol w="1697502">
                  <a:extLst>
                    <a:ext uri="{9D8B030D-6E8A-4147-A177-3AD203B41FA5}">
                      <a16:colId xmlns:a16="http://schemas.microsoft.com/office/drawing/2014/main" val="201189574"/>
                    </a:ext>
                  </a:extLst>
                </a:gridCol>
              </a:tblGrid>
              <a:tr h="728717">
                <a:tc>
                  <a:txBody>
                    <a:bodyPr/>
                    <a:lstStyle/>
                    <a:p>
                      <a:endParaRPr lang="da-DK" sz="2100" b="0" cap="all" spc="150">
                        <a:solidFill>
                          <a:schemeClr val="lt1"/>
                        </a:solidFill>
                      </a:endParaRPr>
                    </a:p>
                  </a:txBody>
                  <a:tcPr marL="180177" marR="180177" marT="180177" marB="180177">
                    <a:lnL w="12700" cmpd="sng">
                      <a:noFill/>
                    </a:lnL>
                    <a:lnR w="12700" cmpd="sng">
                      <a:noFill/>
                    </a:lnR>
                    <a:lnT w="12700" cmpd="sng">
                      <a:noFill/>
                    </a:lnT>
                    <a:lnB w="38100" cmpd="sng">
                      <a:noFill/>
                    </a:lnB>
                    <a:solidFill>
                      <a:srgbClr val="505356"/>
                    </a:solidFill>
                  </a:tcPr>
                </a:tc>
                <a:tc>
                  <a:txBody>
                    <a:bodyPr/>
                    <a:lstStyle/>
                    <a:p>
                      <a:pPr algn="ctr"/>
                      <a:r>
                        <a:rPr lang="da-DK" sz="2100" b="0" cap="all" spc="150">
                          <a:solidFill>
                            <a:schemeClr val="lt1"/>
                          </a:solidFill>
                        </a:rPr>
                        <a:t>PCT</a:t>
                      </a:r>
                    </a:p>
                  </a:txBody>
                  <a:tcPr marL="180177" marR="180177" marT="180177" marB="180177">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354248269"/>
                  </a:ext>
                </a:extLst>
              </a:tr>
              <a:tr h="668657">
                <a:tc>
                  <a:txBody>
                    <a:bodyPr/>
                    <a:lstStyle/>
                    <a:p>
                      <a:r>
                        <a:rPr lang="da-DK" sz="1700" cap="none" spc="0">
                          <a:solidFill>
                            <a:schemeClr val="tx1"/>
                          </a:solidFill>
                        </a:rPr>
                        <a:t>Ja</a:t>
                      </a:r>
                    </a:p>
                  </a:txBody>
                  <a:tcPr marL="180177" marR="180177" marT="180177" marB="180177">
                    <a:lnL w="12700" cmpd="sng">
                      <a:noFill/>
                      <a:prstDash val="solid"/>
                    </a:lnL>
                    <a:lnR w="12700" cmpd="sng">
                      <a:noFill/>
                      <a:prstDash val="solid"/>
                    </a:lnR>
                    <a:lnT w="38100" cmpd="sng">
                      <a:noFill/>
                    </a:lnT>
                    <a:lnB w="12700" cmpd="sng">
                      <a:noFill/>
                      <a:prstDash val="solid"/>
                    </a:lnB>
                    <a:noFill/>
                  </a:tcPr>
                </a:tc>
                <a:tc>
                  <a:txBody>
                    <a:bodyPr/>
                    <a:lstStyle/>
                    <a:p>
                      <a:pPr algn="ctr"/>
                      <a:r>
                        <a:rPr lang="da-DK" sz="1700" cap="none" spc="0">
                          <a:solidFill>
                            <a:schemeClr val="tx1"/>
                          </a:solidFill>
                        </a:rPr>
                        <a:t>34,1 (27-43)</a:t>
                      </a:r>
                    </a:p>
                  </a:txBody>
                  <a:tcPr marL="180177" marR="180177" marT="180177" marB="180177">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651414840"/>
                  </a:ext>
                </a:extLst>
              </a:tr>
              <a:tr h="668657">
                <a:tc>
                  <a:txBody>
                    <a:bodyPr/>
                    <a:lstStyle/>
                    <a:p>
                      <a:r>
                        <a:rPr lang="da-DK" sz="1700" cap="none" spc="0">
                          <a:solidFill>
                            <a:schemeClr val="tx1"/>
                          </a:solidFill>
                        </a:rPr>
                        <a:t>Ja, men jeg har ikke behov for det</a:t>
                      </a:r>
                    </a:p>
                  </a:txBody>
                  <a:tcPr marL="180177" marR="180177" marT="180177" marB="18017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r>
                        <a:rPr lang="da-DK" sz="1700" cap="none" spc="0">
                          <a:solidFill>
                            <a:schemeClr val="tx1"/>
                          </a:solidFill>
                        </a:rPr>
                        <a:t>40,7</a:t>
                      </a:r>
                    </a:p>
                  </a:txBody>
                  <a:tcPr marL="180177" marR="180177" marT="180177" marB="18017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207693931"/>
                  </a:ext>
                </a:extLst>
              </a:tr>
              <a:tr h="928913">
                <a:tc>
                  <a:txBody>
                    <a:bodyPr/>
                    <a:lstStyle/>
                    <a:p>
                      <a:r>
                        <a:rPr lang="da-DK" sz="1700" cap="none" spc="0">
                          <a:solidFill>
                            <a:schemeClr val="tx1"/>
                          </a:solidFill>
                        </a:rPr>
                        <a:t>Nej, men jeg oplever heller ikke noget behov</a:t>
                      </a:r>
                    </a:p>
                  </a:txBody>
                  <a:tcPr marL="180177" marR="180177" marT="180177" marB="180177">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da-DK" sz="1700" cap="none" spc="0">
                          <a:solidFill>
                            <a:schemeClr val="tx1"/>
                          </a:solidFill>
                        </a:rPr>
                        <a:t>20,9</a:t>
                      </a:r>
                    </a:p>
                  </a:txBody>
                  <a:tcPr marL="180177" marR="180177" marT="180177" marB="18017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12905822"/>
                  </a:ext>
                </a:extLst>
              </a:tr>
              <a:tr h="1189169">
                <a:tc>
                  <a:txBody>
                    <a:bodyPr/>
                    <a:lstStyle/>
                    <a:p>
                      <a:r>
                        <a:rPr lang="da-DK" sz="1700" cap="none" spc="0">
                          <a:solidFill>
                            <a:schemeClr val="tx1"/>
                          </a:solidFill>
                        </a:rPr>
                        <a:t>Nej, men jeg kunn</a:t>
                      </a:r>
                      <a:r>
                        <a:rPr lang="da-DK" sz="1700" cap="none" spc="0" baseline="0">
                          <a:solidFill>
                            <a:schemeClr val="tx1"/>
                          </a:solidFill>
                        </a:rPr>
                        <a:t>e godt tænke mig at have sådanne voksne i mit liv</a:t>
                      </a:r>
                      <a:endParaRPr lang="da-DK" sz="1700" cap="none" spc="0">
                        <a:solidFill>
                          <a:schemeClr val="tx1"/>
                        </a:solidFill>
                      </a:endParaRPr>
                    </a:p>
                  </a:txBody>
                  <a:tcPr marL="180177" marR="180177" marT="180177" marB="18017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ctr"/>
                      <a:r>
                        <a:rPr lang="da-DK" sz="1700" cap="none" spc="0">
                          <a:solidFill>
                            <a:schemeClr val="tx1"/>
                          </a:solidFill>
                        </a:rPr>
                        <a:t>4,3</a:t>
                      </a:r>
                    </a:p>
                  </a:txBody>
                  <a:tcPr marL="180177" marR="180177" marT="180177" marB="18017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832417419"/>
                  </a:ext>
                </a:extLst>
              </a:tr>
            </a:tbl>
          </a:graphicData>
        </a:graphic>
      </p:graphicFrame>
    </p:spTree>
    <p:extLst>
      <p:ext uri="{BB962C8B-B14F-4D97-AF65-F5344CB8AC3E}">
        <p14:creationId xmlns:p14="http://schemas.microsoft.com/office/powerpoint/2010/main" val="1494853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490" y="273844"/>
            <a:ext cx="6759789" cy="1217484"/>
          </a:xfrm>
        </p:spPr>
        <p:txBody>
          <a:bodyPr anchor="b">
            <a:normAutofit/>
          </a:bodyPr>
          <a:lstStyle/>
          <a:p>
            <a:r>
              <a:rPr lang="da-DK" sz="3000"/>
              <a:t>”Det er fedt at prøve noget nyt!”</a:t>
            </a:r>
          </a:p>
        </p:txBody>
      </p:sp>
      <p:sp>
        <p:nvSpPr>
          <p:cNvPr id="3" name="Pladsholder til indhold 2"/>
          <p:cNvSpPr>
            <a:spLocks noGrp="1"/>
          </p:cNvSpPr>
          <p:nvPr>
            <p:ph idx="1"/>
          </p:nvPr>
        </p:nvSpPr>
        <p:spPr>
          <a:xfrm>
            <a:off x="491490" y="1983389"/>
            <a:ext cx="6759789" cy="2495438"/>
          </a:xfrm>
        </p:spPr>
        <p:txBody>
          <a:bodyPr>
            <a:normAutofit/>
          </a:bodyPr>
          <a:lstStyle/>
          <a:p>
            <a:r>
              <a:rPr lang="da-DK" sz="1500" i="1"/>
              <a:t>”Det er fedt, at vi får rigtig undervisning af en, der har styr på det. Og så er det jo bare sådan lige, om man har interessen for det eller ej. Men det er fedt at prøve noget nyt” </a:t>
            </a:r>
            <a:r>
              <a:rPr lang="da-DK" sz="1500"/>
              <a:t>(Piger, 6. klasse). </a:t>
            </a:r>
          </a:p>
          <a:p>
            <a:pPr marL="0" indent="0">
              <a:buNone/>
            </a:pPr>
            <a:endParaRPr lang="da-DK" sz="1500"/>
          </a:p>
        </p:txBody>
      </p:sp>
    </p:spTree>
    <p:extLst>
      <p:ext uri="{BB962C8B-B14F-4D97-AF65-F5344CB8AC3E}">
        <p14:creationId xmlns:p14="http://schemas.microsoft.com/office/powerpoint/2010/main" val="1725489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a-DK" sz="2400" dirty="0"/>
              <a:t>Og for rigtig mange bliver mødet med en instruktør fra en forening til mere end blot en god oplevelse! </a:t>
            </a:r>
            <a:br>
              <a:rPr lang="da-DK" sz="2400" dirty="0"/>
            </a:br>
            <a:endParaRPr lang="da-DK" sz="2400" dirty="0"/>
          </a:p>
        </p:txBody>
      </p:sp>
      <p:sp>
        <p:nvSpPr>
          <p:cNvPr id="3" name="Pladsholder til indhold 2"/>
          <p:cNvSpPr>
            <a:spLocks noGrp="1"/>
          </p:cNvSpPr>
          <p:nvPr>
            <p:ph idx="1"/>
          </p:nvPr>
        </p:nvSpPr>
        <p:spPr/>
        <p:txBody>
          <a:bodyPr>
            <a:normAutofit/>
          </a:bodyPr>
          <a:lstStyle/>
          <a:p>
            <a:r>
              <a:rPr lang="da-DK" sz="2400" dirty="0"/>
              <a:t>Mere end </a:t>
            </a:r>
            <a:r>
              <a:rPr lang="da-DK" sz="2400" b="1" dirty="0"/>
              <a:t>hver fjerde elev af dem, </a:t>
            </a:r>
            <a:r>
              <a:rPr lang="da-DK" sz="2400" dirty="0"/>
              <a:t>der modtaget undervisning af en ekstern instruktør i skolen, begynder til den idræt, som de er blevet introduceret til – og specielt forløb ser ud til at fungere i forhold til at rekruttere nye medlemmer….</a:t>
            </a:r>
          </a:p>
        </p:txBody>
      </p:sp>
    </p:spTree>
    <p:extLst>
      <p:ext uri="{BB962C8B-B14F-4D97-AF65-F5344CB8AC3E}">
        <p14:creationId xmlns:p14="http://schemas.microsoft.com/office/powerpoint/2010/main" val="2414167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73844"/>
            <a:ext cx="7886700" cy="994172"/>
          </a:xfrm>
        </p:spPr>
        <p:txBody>
          <a:bodyPr>
            <a:normAutofit/>
          </a:bodyPr>
          <a:lstStyle/>
          <a:p>
            <a:r>
              <a:rPr lang="da-DK" sz="2325" b="1"/>
              <a:t>Skolereformen er en gave til de mindre idrætter  - og introducerer de ældste elever til et muligt alternativ til fitnesscenteret!  </a:t>
            </a:r>
          </a:p>
        </p:txBody>
      </p:sp>
      <p:graphicFrame>
        <p:nvGraphicFramePr>
          <p:cNvPr id="4" name="Pladsholder til indhold 3"/>
          <p:cNvGraphicFramePr>
            <a:graphicFrameLocks noGrp="1"/>
          </p:cNvGraphicFramePr>
          <p:nvPr>
            <p:ph idx="1"/>
          </p:nvPr>
        </p:nvGraphicFramePr>
        <p:xfrm>
          <a:off x="636771" y="1837968"/>
          <a:ext cx="7870460" cy="2326005"/>
        </p:xfrm>
        <a:graphic>
          <a:graphicData uri="http://schemas.openxmlformats.org/drawingml/2006/table">
            <a:tbl>
              <a:tblPr firstRow="1" bandRow="1">
                <a:tableStyleId>{5C22544A-7EE6-4342-B048-85BDC9FD1C3A}</a:tableStyleId>
              </a:tblPr>
              <a:tblGrid>
                <a:gridCol w="2602310">
                  <a:extLst>
                    <a:ext uri="{9D8B030D-6E8A-4147-A177-3AD203B41FA5}">
                      <a16:colId xmlns:a16="http://schemas.microsoft.com/office/drawing/2014/main" val="782884570"/>
                    </a:ext>
                  </a:extLst>
                </a:gridCol>
                <a:gridCol w="2634075">
                  <a:extLst>
                    <a:ext uri="{9D8B030D-6E8A-4147-A177-3AD203B41FA5}">
                      <a16:colId xmlns:a16="http://schemas.microsoft.com/office/drawing/2014/main" val="560741706"/>
                    </a:ext>
                  </a:extLst>
                </a:gridCol>
                <a:gridCol w="2634075">
                  <a:extLst>
                    <a:ext uri="{9D8B030D-6E8A-4147-A177-3AD203B41FA5}">
                      <a16:colId xmlns:a16="http://schemas.microsoft.com/office/drawing/2014/main" val="3166016815"/>
                    </a:ext>
                  </a:extLst>
                </a:gridCol>
              </a:tblGrid>
              <a:tr h="465201">
                <a:tc>
                  <a:txBody>
                    <a:bodyPr/>
                    <a:lstStyle/>
                    <a:p>
                      <a:endParaRPr lang="da-DK" sz="2500"/>
                    </a:p>
                  </a:txBody>
                  <a:tcPr marL="62865" marR="62865" marT="31433" marB="31433"/>
                </a:tc>
                <a:tc>
                  <a:txBody>
                    <a:bodyPr/>
                    <a:lstStyle/>
                    <a:p>
                      <a:pPr algn="ctr"/>
                      <a:r>
                        <a:rPr lang="da-DK" sz="2500"/>
                        <a:t>”Store” idrætter</a:t>
                      </a:r>
                    </a:p>
                  </a:txBody>
                  <a:tcPr marL="62865" marR="62865" marT="31433" marB="31433"/>
                </a:tc>
                <a:tc>
                  <a:txBody>
                    <a:bodyPr/>
                    <a:lstStyle/>
                    <a:p>
                      <a:pPr algn="ctr"/>
                      <a:r>
                        <a:rPr lang="da-DK" sz="2500"/>
                        <a:t>Mindre idrætter</a:t>
                      </a:r>
                    </a:p>
                  </a:txBody>
                  <a:tcPr marL="62865" marR="62865" marT="31433" marB="31433"/>
                </a:tc>
                <a:extLst>
                  <a:ext uri="{0D108BD9-81ED-4DB2-BD59-A6C34878D82A}">
                    <a16:rowId xmlns:a16="http://schemas.microsoft.com/office/drawing/2014/main" val="1975927857"/>
                  </a:ext>
                </a:extLst>
              </a:tr>
              <a:tr h="465201">
                <a:tc>
                  <a:txBody>
                    <a:bodyPr/>
                    <a:lstStyle/>
                    <a:p>
                      <a:r>
                        <a:rPr lang="da-DK" sz="2500"/>
                        <a:t>3.klasse</a:t>
                      </a:r>
                    </a:p>
                  </a:txBody>
                  <a:tcPr marL="62865" marR="62865" marT="31433" marB="31433"/>
                </a:tc>
                <a:tc>
                  <a:txBody>
                    <a:bodyPr/>
                    <a:lstStyle/>
                    <a:p>
                      <a:pPr algn="ctr"/>
                      <a:r>
                        <a:rPr lang="da-DK" sz="2500"/>
                        <a:t>78</a:t>
                      </a:r>
                    </a:p>
                  </a:txBody>
                  <a:tcPr marL="62865" marR="62865" marT="31433" marB="31433"/>
                </a:tc>
                <a:tc>
                  <a:txBody>
                    <a:bodyPr/>
                    <a:lstStyle/>
                    <a:p>
                      <a:pPr algn="ctr"/>
                      <a:r>
                        <a:rPr lang="da-DK" sz="2500"/>
                        <a:t>22</a:t>
                      </a:r>
                    </a:p>
                  </a:txBody>
                  <a:tcPr marL="62865" marR="62865" marT="31433" marB="31433"/>
                </a:tc>
                <a:extLst>
                  <a:ext uri="{0D108BD9-81ED-4DB2-BD59-A6C34878D82A}">
                    <a16:rowId xmlns:a16="http://schemas.microsoft.com/office/drawing/2014/main" val="2227637686"/>
                  </a:ext>
                </a:extLst>
              </a:tr>
              <a:tr h="465201">
                <a:tc>
                  <a:txBody>
                    <a:bodyPr/>
                    <a:lstStyle/>
                    <a:p>
                      <a:r>
                        <a:rPr lang="da-DK" sz="2500"/>
                        <a:t>5.klasse</a:t>
                      </a:r>
                    </a:p>
                  </a:txBody>
                  <a:tcPr marL="62865" marR="62865" marT="31433" marB="31433"/>
                </a:tc>
                <a:tc>
                  <a:txBody>
                    <a:bodyPr/>
                    <a:lstStyle/>
                    <a:p>
                      <a:pPr algn="ctr"/>
                      <a:r>
                        <a:rPr lang="da-DK" sz="2500"/>
                        <a:t>67</a:t>
                      </a:r>
                    </a:p>
                  </a:txBody>
                  <a:tcPr marL="62865" marR="62865" marT="31433" marB="31433"/>
                </a:tc>
                <a:tc>
                  <a:txBody>
                    <a:bodyPr/>
                    <a:lstStyle/>
                    <a:p>
                      <a:pPr algn="ctr"/>
                      <a:r>
                        <a:rPr lang="da-DK" sz="2500"/>
                        <a:t>33</a:t>
                      </a:r>
                    </a:p>
                  </a:txBody>
                  <a:tcPr marL="62865" marR="62865" marT="31433" marB="31433"/>
                </a:tc>
                <a:extLst>
                  <a:ext uri="{0D108BD9-81ED-4DB2-BD59-A6C34878D82A}">
                    <a16:rowId xmlns:a16="http://schemas.microsoft.com/office/drawing/2014/main" val="2577470247"/>
                  </a:ext>
                </a:extLst>
              </a:tr>
              <a:tr h="465201">
                <a:tc>
                  <a:txBody>
                    <a:bodyPr/>
                    <a:lstStyle/>
                    <a:p>
                      <a:r>
                        <a:rPr lang="da-DK" sz="2500"/>
                        <a:t>7.klasse</a:t>
                      </a:r>
                    </a:p>
                  </a:txBody>
                  <a:tcPr marL="62865" marR="62865" marT="31433" marB="31433"/>
                </a:tc>
                <a:tc>
                  <a:txBody>
                    <a:bodyPr/>
                    <a:lstStyle/>
                    <a:p>
                      <a:pPr algn="ctr"/>
                      <a:r>
                        <a:rPr lang="da-DK" sz="2500"/>
                        <a:t>65</a:t>
                      </a:r>
                    </a:p>
                  </a:txBody>
                  <a:tcPr marL="62865" marR="62865" marT="31433" marB="31433"/>
                </a:tc>
                <a:tc>
                  <a:txBody>
                    <a:bodyPr/>
                    <a:lstStyle/>
                    <a:p>
                      <a:pPr algn="ctr"/>
                      <a:r>
                        <a:rPr lang="da-DK" sz="2500"/>
                        <a:t>35</a:t>
                      </a:r>
                    </a:p>
                  </a:txBody>
                  <a:tcPr marL="62865" marR="62865" marT="31433" marB="31433"/>
                </a:tc>
                <a:extLst>
                  <a:ext uri="{0D108BD9-81ED-4DB2-BD59-A6C34878D82A}">
                    <a16:rowId xmlns:a16="http://schemas.microsoft.com/office/drawing/2014/main" val="2975803301"/>
                  </a:ext>
                </a:extLst>
              </a:tr>
              <a:tr h="465201">
                <a:tc>
                  <a:txBody>
                    <a:bodyPr/>
                    <a:lstStyle/>
                    <a:p>
                      <a:r>
                        <a:rPr lang="da-DK" sz="2500"/>
                        <a:t>9.klasse</a:t>
                      </a:r>
                    </a:p>
                  </a:txBody>
                  <a:tcPr marL="62865" marR="62865" marT="31433" marB="31433"/>
                </a:tc>
                <a:tc>
                  <a:txBody>
                    <a:bodyPr/>
                    <a:lstStyle/>
                    <a:p>
                      <a:pPr algn="ctr"/>
                      <a:r>
                        <a:rPr lang="da-DK" sz="2500"/>
                        <a:t>46</a:t>
                      </a:r>
                    </a:p>
                  </a:txBody>
                  <a:tcPr marL="62865" marR="62865" marT="31433" marB="31433"/>
                </a:tc>
                <a:tc>
                  <a:txBody>
                    <a:bodyPr/>
                    <a:lstStyle/>
                    <a:p>
                      <a:pPr algn="ctr"/>
                      <a:r>
                        <a:rPr lang="da-DK" sz="2500"/>
                        <a:t>54</a:t>
                      </a:r>
                    </a:p>
                  </a:txBody>
                  <a:tcPr marL="62865" marR="62865" marT="31433" marB="31433"/>
                </a:tc>
                <a:extLst>
                  <a:ext uri="{0D108BD9-81ED-4DB2-BD59-A6C34878D82A}">
                    <a16:rowId xmlns:a16="http://schemas.microsoft.com/office/drawing/2014/main" val="2857887208"/>
                  </a:ext>
                </a:extLst>
              </a:tr>
            </a:tbl>
          </a:graphicData>
        </a:graphic>
      </p:graphicFrame>
    </p:spTree>
    <p:extLst>
      <p:ext uri="{BB962C8B-B14F-4D97-AF65-F5344CB8AC3E}">
        <p14:creationId xmlns:p14="http://schemas.microsoft.com/office/powerpoint/2010/main" val="1490883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278" y="387626"/>
            <a:ext cx="2313633" cy="4329630"/>
          </a:xfrm>
        </p:spPr>
        <p:txBody>
          <a:bodyPr anchor="ctr">
            <a:normAutofit/>
          </a:bodyPr>
          <a:lstStyle/>
          <a:p>
            <a:r>
              <a:rPr lang="da-DK" sz="2700" dirty="0">
                <a:solidFill>
                  <a:srgbClr val="FF0000"/>
                </a:solidFill>
              </a:rPr>
              <a:t>Det er forløb der ”virker”….</a:t>
            </a:r>
          </a:p>
        </p:txBody>
      </p:sp>
      <p:graphicFrame>
        <p:nvGraphicFramePr>
          <p:cNvPr id="5" name="Pladsholder til indhold 2">
            <a:extLst>
              <a:ext uri="{FF2B5EF4-FFF2-40B4-BE49-F238E27FC236}">
                <a16:creationId xmlns:a16="http://schemas.microsoft.com/office/drawing/2014/main" id="{7E7AFDD1-3E7D-47BD-AB85-C11BFF06EC45}"/>
              </a:ext>
            </a:extLst>
          </p:cNvPr>
          <p:cNvGraphicFramePr>
            <a:graphicFrameLocks noGrp="1"/>
          </p:cNvGraphicFramePr>
          <p:nvPr>
            <p:ph idx="1"/>
            <p:extLst>
              <p:ext uri="{D42A27DB-BD31-4B8C-83A1-F6EECF244321}">
                <p14:modId xmlns:p14="http://schemas.microsoft.com/office/powerpoint/2010/main" val="124900067"/>
              </p:ext>
            </p:extLst>
          </p:nvPr>
        </p:nvGraphicFramePr>
        <p:xfrm>
          <a:off x="3556398" y="479822"/>
          <a:ext cx="5098256" cy="4237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3321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CUR_logo_2017_Hvid CUR_large.png"/>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1242673" y="4463700"/>
            <a:ext cx="938524" cy="598114"/>
          </a:xfrm>
          <a:prstGeom prst="rect">
            <a:avLst/>
          </a:prstGeom>
        </p:spPr>
      </p:pic>
      <p:sp>
        <p:nvSpPr>
          <p:cNvPr id="3" name="Titel 2"/>
          <p:cNvSpPr>
            <a:spLocks noGrp="1"/>
          </p:cNvSpPr>
          <p:nvPr>
            <p:ph type="title"/>
          </p:nvPr>
        </p:nvSpPr>
        <p:spPr/>
        <p:txBody>
          <a:bodyPr>
            <a:normAutofit fontScale="90000"/>
          </a:bodyPr>
          <a:lstStyle/>
          <a:p>
            <a:r>
              <a:rPr lang="da-DK" dirty="0"/>
              <a:t>Hvad er vigtigst, når man går til en fritidsaktivitet for piger og drenge?</a:t>
            </a:r>
            <a:endParaRPr lang="en-GB" dirty="0"/>
          </a:p>
        </p:txBody>
      </p:sp>
      <p:graphicFrame>
        <p:nvGraphicFramePr>
          <p:cNvPr id="2" name="Tabel 1">
            <a:extLst>
              <a:ext uri="{FF2B5EF4-FFF2-40B4-BE49-F238E27FC236}">
                <a16:creationId xmlns:a16="http://schemas.microsoft.com/office/drawing/2014/main" id="{B4CC827F-D7A8-4571-A869-422E38F17BE0}"/>
              </a:ext>
            </a:extLst>
          </p:cNvPr>
          <p:cNvGraphicFramePr>
            <a:graphicFrameLocks noGrp="1"/>
          </p:cNvGraphicFramePr>
          <p:nvPr/>
        </p:nvGraphicFramePr>
        <p:xfrm>
          <a:off x="1584960" y="1280161"/>
          <a:ext cx="6073141" cy="3227385"/>
        </p:xfrm>
        <a:graphic>
          <a:graphicData uri="http://schemas.openxmlformats.org/drawingml/2006/table">
            <a:tbl>
              <a:tblPr firstRow="1" firstCol="1" bandRow="1">
                <a:tableStyleId>{5C22544A-7EE6-4342-B048-85BDC9FD1C3A}</a:tableStyleId>
              </a:tblPr>
              <a:tblGrid>
                <a:gridCol w="2778773">
                  <a:extLst>
                    <a:ext uri="{9D8B030D-6E8A-4147-A177-3AD203B41FA5}">
                      <a16:colId xmlns:a16="http://schemas.microsoft.com/office/drawing/2014/main" val="3450115928"/>
                    </a:ext>
                  </a:extLst>
                </a:gridCol>
                <a:gridCol w="1154992">
                  <a:extLst>
                    <a:ext uri="{9D8B030D-6E8A-4147-A177-3AD203B41FA5}">
                      <a16:colId xmlns:a16="http://schemas.microsoft.com/office/drawing/2014/main" val="4228332750"/>
                    </a:ext>
                  </a:extLst>
                </a:gridCol>
                <a:gridCol w="1176884">
                  <a:extLst>
                    <a:ext uri="{9D8B030D-6E8A-4147-A177-3AD203B41FA5}">
                      <a16:colId xmlns:a16="http://schemas.microsoft.com/office/drawing/2014/main" val="2513519958"/>
                    </a:ext>
                  </a:extLst>
                </a:gridCol>
                <a:gridCol w="962492">
                  <a:extLst>
                    <a:ext uri="{9D8B030D-6E8A-4147-A177-3AD203B41FA5}">
                      <a16:colId xmlns:a16="http://schemas.microsoft.com/office/drawing/2014/main" val="3237786318"/>
                    </a:ext>
                  </a:extLst>
                </a:gridCol>
              </a:tblGrid>
              <a:tr h="227396">
                <a:tc>
                  <a:txBody>
                    <a:bodyPr/>
                    <a:lstStyle/>
                    <a:p>
                      <a:pPr>
                        <a:lnSpc>
                          <a:spcPct val="107000"/>
                        </a:lnSpc>
                        <a:spcAft>
                          <a:spcPts val="0"/>
                        </a:spcAft>
                      </a:pPr>
                      <a:r>
                        <a:rPr lang="da-DK" sz="1200" dirty="0">
                          <a:solidFill>
                            <a:schemeClr val="tx1"/>
                          </a:solidFill>
                          <a:effectLst/>
                        </a:rPr>
                        <a:t>Vigtigt til fritidsaktivitet</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Alle</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Drenge</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Piger</a:t>
                      </a:r>
                    </a:p>
                  </a:txBody>
                  <a:tcPr marL="51435" marR="51435" marT="0" marB="0">
                    <a:solidFill>
                      <a:schemeClr val="accent1">
                        <a:tint val="40000"/>
                        <a:alpha val="7000"/>
                      </a:schemeClr>
                    </a:solidFill>
                  </a:tcPr>
                </a:tc>
                <a:extLst>
                  <a:ext uri="{0D108BD9-81ED-4DB2-BD59-A6C34878D82A}">
                    <a16:rowId xmlns:a16="http://schemas.microsoft.com/office/drawing/2014/main" val="50059670"/>
                  </a:ext>
                </a:extLst>
              </a:tr>
              <a:tr h="271237">
                <a:tc>
                  <a:txBody>
                    <a:bodyPr/>
                    <a:lstStyle/>
                    <a:p>
                      <a:pPr>
                        <a:lnSpc>
                          <a:spcPct val="107000"/>
                        </a:lnSpc>
                        <a:spcAft>
                          <a:spcPts val="0"/>
                        </a:spcAft>
                      </a:pPr>
                      <a:r>
                        <a:rPr lang="da-DK" sz="1200" dirty="0">
                          <a:solidFill>
                            <a:schemeClr val="tx1"/>
                          </a:solidFill>
                          <a:effectLst/>
                        </a:rPr>
                        <a:t>1. Have det sjovt*</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rPr>
                        <a:t>87,9</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87,6</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88,2</a:t>
                      </a:r>
                    </a:p>
                  </a:txBody>
                  <a:tcPr marL="51435" marR="51435" marT="0" marB="0">
                    <a:solidFill>
                      <a:schemeClr val="accent1">
                        <a:tint val="40000"/>
                        <a:alpha val="7000"/>
                      </a:schemeClr>
                    </a:solidFill>
                  </a:tcPr>
                </a:tc>
                <a:extLst>
                  <a:ext uri="{0D108BD9-81ED-4DB2-BD59-A6C34878D82A}">
                    <a16:rowId xmlns:a16="http://schemas.microsoft.com/office/drawing/2014/main" val="3492875886"/>
                  </a:ext>
                </a:extLst>
              </a:tr>
              <a:tr h="227396">
                <a:tc>
                  <a:txBody>
                    <a:bodyPr/>
                    <a:lstStyle/>
                    <a:p>
                      <a:pPr>
                        <a:lnSpc>
                          <a:spcPct val="107000"/>
                        </a:lnSpc>
                        <a:spcAft>
                          <a:spcPts val="0"/>
                        </a:spcAft>
                      </a:pPr>
                      <a:r>
                        <a:rPr lang="da-DK" sz="1200">
                          <a:solidFill>
                            <a:schemeClr val="tx1"/>
                          </a:solidFill>
                          <a:effectLst/>
                        </a:rPr>
                        <a:t>2. Blive bedre</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rPr>
                        <a:t>77,9</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76,8</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78,8</a:t>
                      </a:r>
                    </a:p>
                  </a:txBody>
                  <a:tcPr marL="51435" marR="51435" marT="0" marB="0">
                    <a:solidFill>
                      <a:schemeClr val="accent1">
                        <a:tint val="40000"/>
                        <a:alpha val="7000"/>
                      </a:schemeClr>
                    </a:solidFill>
                  </a:tcPr>
                </a:tc>
                <a:extLst>
                  <a:ext uri="{0D108BD9-81ED-4DB2-BD59-A6C34878D82A}">
                    <a16:rowId xmlns:a16="http://schemas.microsoft.com/office/drawing/2014/main" val="1035529962"/>
                  </a:ext>
                </a:extLst>
              </a:tr>
              <a:tr h="227396">
                <a:tc>
                  <a:txBody>
                    <a:bodyPr/>
                    <a:lstStyle/>
                    <a:p>
                      <a:pPr>
                        <a:lnSpc>
                          <a:spcPct val="107000"/>
                        </a:lnSpc>
                        <a:spcAft>
                          <a:spcPts val="0"/>
                        </a:spcAft>
                      </a:pPr>
                      <a:r>
                        <a:rPr lang="da-DK" sz="1200">
                          <a:solidFill>
                            <a:schemeClr val="tx1"/>
                          </a:solidFill>
                          <a:effectLst/>
                        </a:rPr>
                        <a:t>3. Være sammen med venner</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74,2</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75</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73,5</a:t>
                      </a:r>
                    </a:p>
                  </a:txBody>
                  <a:tcPr marL="51435" marR="51435" marT="0" marB="0">
                    <a:solidFill>
                      <a:schemeClr val="accent1">
                        <a:tint val="40000"/>
                        <a:alpha val="7000"/>
                      </a:schemeClr>
                    </a:solidFill>
                  </a:tcPr>
                </a:tc>
                <a:extLst>
                  <a:ext uri="{0D108BD9-81ED-4DB2-BD59-A6C34878D82A}">
                    <a16:rowId xmlns:a16="http://schemas.microsoft.com/office/drawing/2014/main" val="2799224251"/>
                  </a:ext>
                </a:extLst>
              </a:tr>
              <a:tr h="227396">
                <a:tc>
                  <a:txBody>
                    <a:bodyPr/>
                    <a:lstStyle/>
                    <a:p>
                      <a:pPr>
                        <a:lnSpc>
                          <a:spcPct val="107000"/>
                        </a:lnSpc>
                        <a:spcAft>
                          <a:spcPts val="0"/>
                        </a:spcAft>
                      </a:pPr>
                      <a:r>
                        <a:rPr lang="da-DK" sz="1200" dirty="0">
                          <a:solidFill>
                            <a:schemeClr val="tx1"/>
                          </a:solidFill>
                          <a:effectLst/>
                        </a:rPr>
                        <a:t>4. At have det godt med undervisere**</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73,7</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71,6</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75,6</a:t>
                      </a:r>
                    </a:p>
                  </a:txBody>
                  <a:tcPr marL="51435" marR="51435" marT="0" marB="0">
                    <a:solidFill>
                      <a:schemeClr val="accent1">
                        <a:tint val="40000"/>
                        <a:alpha val="7000"/>
                      </a:schemeClr>
                    </a:solidFill>
                  </a:tcPr>
                </a:tc>
                <a:extLst>
                  <a:ext uri="{0D108BD9-81ED-4DB2-BD59-A6C34878D82A}">
                    <a16:rowId xmlns:a16="http://schemas.microsoft.com/office/drawing/2014/main" val="3816085692"/>
                  </a:ext>
                </a:extLst>
              </a:tr>
              <a:tr h="227396">
                <a:tc>
                  <a:txBody>
                    <a:bodyPr/>
                    <a:lstStyle/>
                    <a:p>
                      <a:pPr>
                        <a:lnSpc>
                          <a:spcPct val="107000"/>
                        </a:lnSpc>
                        <a:spcAft>
                          <a:spcPts val="0"/>
                        </a:spcAft>
                      </a:pPr>
                      <a:r>
                        <a:rPr lang="da-DK" sz="1200">
                          <a:solidFill>
                            <a:schemeClr val="tx1"/>
                          </a:solidFill>
                          <a:effectLst/>
                        </a:rPr>
                        <a:t>5. Have det godt med andre børn</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72,8</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70,1</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75,1</a:t>
                      </a:r>
                    </a:p>
                  </a:txBody>
                  <a:tcPr marL="51435" marR="51435" marT="0" marB="0">
                    <a:solidFill>
                      <a:schemeClr val="accent1">
                        <a:tint val="40000"/>
                        <a:alpha val="7000"/>
                      </a:schemeClr>
                    </a:solidFill>
                  </a:tcPr>
                </a:tc>
                <a:extLst>
                  <a:ext uri="{0D108BD9-81ED-4DB2-BD59-A6C34878D82A}">
                    <a16:rowId xmlns:a16="http://schemas.microsoft.com/office/drawing/2014/main" val="1884354747"/>
                  </a:ext>
                </a:extLst>
              </a:tr>
              <a:tr h="227396">
                <a:tc>
                  <a:txBody>
                    <a:bodyPr/>
                    <a:lstStyle/>
                    <a:p>
                      <a:pPr>
                        <a:lnSpc>
                          <a:spcPct val="107000"/>
                        </a:lnSpc>
                        <a:spcAft>
                          <a:spcPts val="0"/>
                        </a:spcAft>
                      </a:pPr>
                      <a:r>
                        <a:rPr lang="da-DK" sz="1200" dirty="0">
                          <a:solidFill>
                            <a:schemeClr val="tx1"/>
                          </a:solidFill>
                          <a:effectLst/>
                        </a:rPr>
                        <a:t>6. Være en del af et fællesskab**</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71,4</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67,7</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74,7</a:t>
                      </a:r>
                    </a:p>
                  </a:txBody>
                  <a:tcPr marL="51435" marR="51435" marT="0" marB="0">
                    <a:solidFill>
                      <a:schemeClr val="accent1">
                        <a:tint val="40000"/>
                        <a:alpha val="7000"/>
                      </a:schemeClr>
                    </a:solidFill>
                  </a:tcPr>
                </a:tc>
                <a:extLst>
                  <a:ext uri="{0D108BD9-81ED-4DB2-BD59-A6C34878D82A}">
                    <a16:rowId xmlns:a16="http://schemas.microsoft.com/office/drawing/2014/main" val="3698462655"/>
                  </a:ext>
                </a:extLst>
              </a:tr>
              <a:tr h="227396">
                <a:tc>
                  <a:txBody>
                    <a:bodyPr/>
                    <a:lstStyle/>
                    <a:p>
                      <a:pPr>
                        <a:lnSpc>
                          <a:spcPct val="107000"/>
                        </a:lnSpc>
                        <a:spcAft>
                          <a:spcPts val="0"/>
                        </a:spcAft>
                      </a:pPr>
                      <a:r>
                        <a:rPr lang="da-DK" sz="1200" dirty="0">
                          <a:solidFill>
                            <a:schemeClr val="tx1"/>
                          </a:solidFill>
                          <a:effectLst/>
                        </a:rPr>
                        <a:t>7. Dygtige undervisere*</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68,1</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65,3</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70,5</a:t>
                      </a:r>
                    </a:p>
                  </a:txBody>
                  <a:tcPr marL="51435" marR="51435" marT="0" marB="0">
                    <a:solidFill>
                      <a:schemeClr val="accent1">
                        <a:tint val="40000"/>
                        <a:alpha val="7000"/>
                      </a:schemeClr>
                    </a:solidFill>
                  </a:tcPr>
                </a:tc>
                <a:extLst>
                  <a:ext uri="{0D108BD9-81ED-4DB2-BD59-A6C34878D82A}">
                    <a16:rowId xmlns:a16="http://schemas.microsoft.com/office/drawing/2014/main" val="383969095"/>
                  </a:ext>
                </a:extLst>
              </a:tr>
              <a:tr h="227396">
                <a:tc>
                  <a:txBody>
                    <a:bodyPr/>
                    <a:lstStyle/>
                    <a:p>
                      <a:pPr>
                        <a:lnSpc>
                          <a:spcPct val="107000"/>
                        </a:lnSpc>
                        <a:spcAft>
                          <a:spcPts val="0"/>
                        </a:spcAft>
                      </a:pPr>
                      <a:r>
                        <a:rPr lang="da-DK" sz="1200" dirty="0">
                          <a:solidFill>
                            <a:schemeClr val="tx1"/>
                          </a:solidFill>
                          <a:effectLst/>
                        </a:rPr>
                        <a:t>8. At træne eller øve meget**</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58,6</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61,2</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56,3</a:t>
                      </a:r>
                    </a:p>
                  </a:txBody>
                  <a:tcPr marL="51435" marR="51435" marT="0" marB="0">
                    <a:solidFill>
                      <a:schemeClr val="accent1">
                        <a:tint val="40000"/>
                        <a:alpha val="7000"/>
                      </a:schemeClr>
                    </a:solidFill>
                  </a:tcPr>
                </a:tc>
                <a:extLst>
                  <a:ext uri="{0D108BD9-81ED-4DB2-BD59-A6C34878D82A}">
                    <a16:rowId xmlns:a16="http://schemas.microsoft.com/office/drawing/2014/main" val="1369047105"/>
                  </a:ext>
                </a:extLst>
              </a:tr>
              <a:tr h="227396">
                <a:tc>
                  <a:txBody>
                    <a:bodyPr/>
                    <a:lstStyle/>
                    <a:p>
                      <a:pPr>
                        <a:lnSpc>
                          <a:spcPct val="107000"/>
                        </a:lnSpc>
                        <a:spcAft>
                          <a:spcPts val="0"/>
                        </a:spcAft>
                      </a:pPr>
                      <a:r>
                        <a:rPr lang="da-DK" sz="1200" dirty="0">
                          <a:solidFill>
                            <a:schemeClr val="tx1"/>
                          </a:solidFill>
                          <a:effectLst/>
                        </a:rPr>
                        <a:t>9. Holde mig i form***</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57,1</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62,4</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52,3</a:t>
                      </a:r>
                    </a:p>
                  </a:txBody>
                  <a:tcPr marL="51435" marR="51435" marT="0" marB="0">
                    <a:solidFill>
                      <a:schemeClr val="accent1">
                        <a:tint val="40000"/>
                        <a:alpha val="7000"/>
                      </a:schemeClr>
                    </a:solidFill>
                  </a:tcPr>
                </a:tc>
                <a:extLst>
                  <a:ext uri="{0D108BD9-81ED-4DB2-BD59-A6C34878D82A}">
                    <a16:rowId xmlns:a16="http://schemas.microsoft.com/office/drawing/2014/main" val="1945006358"/>
                  </a:ext>
                </a:extLst>
              </a:tr>
              <a:tr h="227396">
                <a:tc>
                  <a:txBody>
                    <a:bodyPr/>
                    <a:lstStyle/>
                    <a:p>
                      <a:pPr>
                        <a:lnSpc>
                          <a:spcPct val="107000"/>
                        </a:lnSpc>
                        <a:spcAft>
                          <a:spcPts val="0"/>
                        </a:spcAft>
                      </a:pPr>
                      <a:r>
                        <a:rPr lang="da-DK" sz="1200" dirty="0">
                          <a:solidFill>
                            <a:schemeClr val="tx1"/>
                          </a:solidFill>
                          <a:effectLst/>
                        </a:rPr>
                        <a:t>10. Få nye venner**</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47,6</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44,1</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50,7</a:t>
                      </a:r>
                    </a:p>
                  </a:txBody>
                  <a:tcPr marL="51435" marR="51435" marT="0" marB="0">
                    <a:solidFill>
                      <a:schemeClr val="accent1">
                        <a:tint val="40000"/>
                        <a:alpha val="7000"/>
                      </a:schemeClr>
                    </a:solidFill>
                  </a:tcPr>
                </a:tc>
                <a:extLst>
                  <a:ext uri="{0D108BD9-81ED-4DB2-BD59-A6C34878D82A}">
                    <a16:rowId xmlns:a16="http://schemas.microsoft.com/office/drawing/2014/main" val="1943730248"/>
                  </a:ext>
                </a:extLst>
              </a:tr>
              <a:tr h="227396">
                <a:tc>
                  <a:txBody>
                    <a:bodyPr/>
                    <a:lstStyle/>
                    <a:p>
                      <a:pPr>
                        <a:lnSpc>
                          <a:spcPct val="107000"/>
                        </a:lnSpc>
                        <a:spcAft>
                          <a:spcPts val="0"/>
                        </a:spcAft>
                      </a:pPr>
                      <a:r>
                        <a:rPr lang="da-DK" sz="1200" dirty="0">
                          <a:solidFill>
                            <a:schemeClr val="tx1"/>
                          </a:solidFill>
                          <a:effectLst/>
                        </a:rPr>
                        <a:t>11. At mine forældre er interesserede*</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42,7</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43</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42,5</a:t>
                      </a:r>
                    </a:p>
                  </a:txBody>
                  <a:tcPr marL="51435" marR="51435" marT="0" marB="0">
                    <a:solidFill>
                      <a:schemeClr val="accent1">
                        <a:tint val="40000"/>
                        <a:alpha val="7000"/>
                      </a:schemeClr>
                    </a:solidFill>
                  </a:tcPr>
                </a:tc>
                <a:extLst>
                  <a:ext uri="{0D108BD9-81ED-4DB2-BD59-A6C34878D82A}">
                    <a16:rowId xmlns:a16="http://schemas.microsoft.com/office/drawing/2014/main" val="4200494736"/>
                  </a:ext>
                </a:extLst>
              </a:tr>
              <a:tr h="227396">
                <a:tc>
                  <a:txBody>
                    <a:bodyPr/>
                    <a:lstStyle/>
                    <a:p>
                      <a:pPr>
                        <a:lnSpc>
                          <a:spcPct val="107000"/>
                        </a:lnSpc>
                        <a:spcAft>
                          <a:spcPts val="0"/>
                        </a:spcAft>
                      </a:pPr>
                      <a:r>
                        <a:rPr lang="da-DK" sz="1200" dirty="0">
                          <a:solidFill>
                            <a:schemeClr val="tx1"/>
                          </a:solidFill>
                          <a:effectLst/>
                        </a:rPr>
                        <a:t>12. At det er tæt på hvor jeg bor***</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23,7</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28,2</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19,7</a:t>
                      </a:r>
                    </a:p>
                  </a:txBody>
                  <a:tcPr marL="51435" marR="51435" marT="0" marB="0">
                    <a:solidFill>
                      <a:schemeClr val="accent1">
                        <a:tint val="40000"/>
                        <a:alpha val="7000"/>
                      </a:schemeClr>
                    </a:solidFill>
                  </a:tcPr>
                </a:tc>
                <a:extLst>
                  <a:ext uri="{0D108BD9-81ED-4DB2-BD59-A6C34878D82A}">
                    <a16:rowId xmlns:a16="http://schemas.microsoft.com/office/drawing/2014/main" val="4009960506"/>
                  </a:ext>
                </a:extLst>
              </a:tr>
              <a:tr h="227396">
                <a:tc>
                  <a:txBody>
                    <a:bodyPr/>
                    <a:lstStyle/>
                    <a:p>
                      <a:pPr>
                        <a:lnSpc>
                          <a:spcPct val="107000"/>
                        </a:lnSpc>
                        <a:spcAft>
                          <a:spcPts val="0"/>
                        </a:spcAft>
                      </a:pPr>
                      <a:r>
                        <a:rPr lang="da-DK" sz="1200" dirty="0">
                          <a:solidFill>
                            <a:schemeClr val="tx1"/>
                          </a:solidFill>
                          <a:effectLst/>
                        </a:rPr>
                        <a:t>13. Vinde***</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a:solidFill>
                            <a:schemeClr val="tx1"/>
                          </a:solidFill>
                          <a:effectLst/>
                        </a:rPr>
                        <a:t>17,3</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24,5</a:t>
                      </a:r>
                    </a:p>
                  </a:txBody>
                  <a:tcPr marL="51435" marR="51435" marT="0" marB="0">
                    <a:solidFill>
                      <a:schemeClr val="accent1">
                        <a:tint val="40000"/>
                        <a:alpha val="7000"/>
                      </a:schemeClr>
                    </a:solidFill>
                  </a:tcPr>
                </a:tc>
                <a:tc>
                  <a:txBody>
                    <a:bodyPr/>
                    <a:lstStyle/>
                    <a:p>
                      <a:pPr algn="ctr">
                        <a:lnSpc>
                          <a:spcPct val="107000"/>
                        </a:lnSpc>
                        <a:spcAft>
                          <a:spcPts val="0"/>
                        </a:spcAft>
                      </a:pPr>
                      <a:r>
                        <a:rPr lang="da-DK"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10,7</a:t>
                      </a:r>
                    </a:p>
                  </a:txBody>
                  <a:tcPr marL="51435" marR="51435" marT="0" marB="0">
                    <a:solidFill>
                      <a:schemeClr val="accent1">
                        <a:tint val="40000"/>
                        <a:alpha val="7000"/>
                      </a:schemeClr>
                    </a:solidFill>
                  </a:tcPr>
                </a:tc>
                <a:extLst>
                  <a:ext uri="{0D108BD9-81ED-4DB2-BD59-A6C34878D82A}">
                    <a16:rowId xmlns:a16="http://schemas.microsoft.com/office/drawing/2014/main" val="466870201"/>
                  </a:ext>
                </a:extLst>
              </a:tr>
            </a:tbl>
          </a:graphicData>
        </a:graphic>
      </p:graphicFrame>
    </p:spTree>
    <p:extLst>
      <p:ext uri="{BB962C8B-B14F-4D97-AF65-F5344CB8AC3E}">
        <p14:creationId xmlns:p14="http://schemas.microsoft.com/office/powerpoint/2010/main" val="186762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CUR_logo_2017_Hvid CUR_large.png"/>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1242673" y="4463700"/>
            <a:ext cx="938524" cy="598114"/>
          </a:xfrm>
          <a:prstGeom prst="rect">
            <a:avLst/>
          </a:prstGeom>
        </p:spPr>
      </p:pic>
      <p:sp>
        <p:nvSpPr>
          <p:cNvPr id="3" name="Titel 2"/>
          <p:cNvSpPr>
            <a:spLocks noGrp="1"/>
          </p:cNvSpPr>
          <p:nvPr>
            <p:ph type="title"/>
          </p:nvPr>
        </p:nvSpPr>
        <p:spPr/>
        <p:txBody>
          <a:bodyPr>
            <a:normAutofit/>
          </a:bodyPr>
          <a:lstStyle/>
          <a:p>
            <a:r>
              <a:rPr lang="en-GB" dirty="0" err="1"/>
              <a:t>Er</a:t>
            </a:r>
            <a:r>
              <a:rPr lang="en-GB" dirty="0"/>
              <a:t> </a:t>
            </a:r>
            <a:r>
              <a:rPr lang="en-GB" dirty="0" err="1"/>
              <a:t>forældrene</a:t>
            </a:r>
            <a:r>
              <a:rPr lang="en-GB" dirty="0"/>
              <a:t> </a:t>
            </a:r>
            <a:r>
              <a:rPr lang="en-GB" dirty="0" err="1"/>
              <a:t>enige</a:t>
            </a:r>
            <a:r>
              <a:rPr lang="en-GB" dirty="0"/>
              <a:t>?</a:t>
            </a:r>
          </a:p>
        </p:txBody>
      </p:sp>
      <p:graphicFrame>
        <p:nvGraphicFramePr>
          <p:cNvPr id="4" name="Tabel 3">
            <a:extLst>
              <a:ext uri="{FF2B5EF4-FFF2-40B4-BE49-F238E27FC236}">
                <a16:creationId xmlns:a16="http://schemas.microsoft.com/office/drawing/2014/main" id="{18CFFECD-B037-43FB-A49A-D9006CD0F945}"/>
              </a:ext>
            </a:extLst>
          </p:cNvPr>
          <p:cNvGraphicFramePr>
            <a:graphicFrameLocks noGrp="1"/>
          </p:cNvGraphicFramePr>
          <p:nvPr>
            <p:extLst>
              <p:ext uri="{D42A27DB-BD31-4B8C-83A1-F6EECF244321}">
                <p14:modId xmlns:p14="http://schemas.microsoft.com/office/powerpoint/2010/main" val="769887537"/>
              </p:ext>
            </p:extLst>
          </p:nvPr>
        </p:nvGraphicFramePr>
        <p:xfrm>
          <a:off x="1775460" y="1063230"/>
          <a:ext cx="5676900" cy="3496832"/>
        </p:xfrm>
        <a:graphic>
          <a:graphicData uri="http://schemas.openxmlformats.org/drawingml/2006/table">
            <a:tbl>
              <a:tblPr firstRow="1" firstCol="1" bandRow="1">
                <a:tableStyleId>{5C22544A-7EE6-4342-B048-85BDC9FD1C3A}</a:tableStyleId>
              </a:tblPr>
              <a:tblGrid>
                <a:gridCol w="2573417">
                  <a:extLst>
                    <a:ext uri="{9D8B030D-6E8A-4147-A177-3AD203B41FA5}">
                      <a16:colId xmlns:a16="http://schemas.microsoft.com/office/drawing/2014/main" val="1495906765"/>
                    </a:ext>
                  </a:extLst>
                </a:gridCol>
                <a:gridCol w="3103483">
                  <a:extLst>
                    <a:ext uri="{9D8B030D-6E8A-4147-A177-3AD203B41FA5}">
                      <a16:colId xmlns:a16="http://schemas.microsoft.com/office/drawing/2014/main" val="3539312108"/>
                    </a:ext>
                  </a:extLst>
                </a:gridCol>
              </a:tblGrid>
              <a:tr h="365760">
                <a:tc>
                  <a:txBody>
                    <a:bodyPr/>
                    <a:lstStyle/>
                    <a:p>
                      <a:pPr>
                        <a:spcAft>
                          <a:spcPts val="0"/>
                        </a:spcAft>
                      </a:pPr>
                      <a:r>
                        <a:rPr lang="da-DK" sz="1200" b="1" dirty="0">
                          <a:solidFill>
                            <a:schemeClr val="tx1"/>
                          </a:solidFill>
                          <a:effectLst/>
                        </a:rPr>
                        <a:t>Hvad synes børnene er vigtigt til fritidsaktivitet?</a:t>
                      </a:r>
                      <a:endParaRPr lang="da-DK" sz="12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1" dirty="0">
                          <a:solidFill>
                            <a:schemeClr val="tx1"/>
                          </a:solidFill>
                          <a:effectLst/>
                        </a:rPr>
                        <a:t>Hvad tror du, dit barn synes er mest vigtigt til sin fritidsaktivitet?</a:t>
                      </a:r>
                      <a:endParaRPr lang="da-DK" sz="1200" b="1"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1766768318"/>
                  </a:ext>
                </a:extLst>
              </a:tr>
              <a:tr h="214748">
                <a:tc>
                  <a:txBody>
                    <a:bodyPr/>
                    <a:lstStyle/>
                    <a:p>
                      <a:pPr>
                        <a:spcAft>
                          <a:spcPts val="0"/>
                        </a:spcAft>
                      </a:pPr>
                      <a:r>
                        <a:rPr lang="da-DK" sz="1200" b="0">
                          <a:solidFill>
                            <a:schemeClr val="tx1"/>
                          </a:solidFill>
                          <a:effectLst/>
                        </a:rPr>
                        <a:t>1. Have det sjovt (87,9)</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1. Have det sjovt (95,4)</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915531338"/>
                  </a:ext>
                </a:extLst>
              </a:tr>
              <a:tr h="202116">
                <a:tc>
                  <a:txBody>
                    <a:bodyPr/>
                    <a:lstStyle/>
                    <a:p>
                      <a:pPr>
                        <a:spcAft>
                          <a:spcPts val="0"/>
                        </a:spcAft>
                      </a:pPr>
                      <a:r>
                        <a:rPr lang="da-DK" sz="1200" b="0" dirty="0">
                          <a:solidFill>
                            <a:srgbClr val="FFFF00"/>
                          </a:solidFill>
                          <a:effectLst/>
                        </a:rPr>
                        <a:t>2. Blive bedre (77,9)</a:t>
                      </a:r>
                      <a:endParaRPr lang="da-DK" sz="1200" b="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2. Have det godt med andre (92,5)</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777298658"/>
                  </a:ext>
                </a:extLst>
              </a:tr>
              <a:tr h="365760">
                <a:tc>
                  <a:txBody>
                    <a:bodyPr/>
                    <a:lstStyle/>
                    <a:p>
                      <a:pPr>
                        <a:spcAft>
                          <a:spcPts val="0"/>
                        </a:spcAft>
                      </a:pPr>
                      <a:r>
                        <a:rPr lang="da-DK" sz="1200" b="0">
                          <a:solidFill>
                            <a:schemeClr val="tx1"/>
                          </a:solidFill>
                          <a:effectLst/>
                        </a:rPr>
                        <a:t>3. Være sammen med venner (74,2)</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dirty="0">
                          <a:solidFill>
                            <a:schemeClr val="tx1"/>
                          </a:solidFill>
                          <a:effectLst/>
                        </a:rPr>
                        <a:t>3. At have det godt med undervisere / trænere (87,6)</a:t>
                      </a:r>
                      <a:endParaRPr lang="da-DK" sz="1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1410993015"/>
                  </a:ext>
                </a:extLst>
              </a:tr>
              <a:tr h="365760">
                <a:tc>
                  <a:txBody>
                    <a:bodyPr/>
                    <a:lstStyle/>
                    <a:p>
                      <a:pPr>
                        <a:spcAft>
                          <a:spcPts val="0"/>
                        </a:spcAft>
                      </a:pPr>
                      <a:r>
                        <a:rPr lang="da-DK" sz="1200" b="0">
                          <a:solidFill>
                            <a:schemeClr val="tx1"/>
                          </a:solidFill>
                          <a:effectLst/>
                        </a:rPr>
                        <a:t>4. At have det godt med undervisere (73,7)</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4. Være del af fællesskab (86,1)</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2064506050"/>
                  </a:ext>
                </a:extLst>
              </a:tr>
              <a:tr h="202116">
                <a:tc>
                  <a:txBody>
                    <a:bodyPr/>
                    <a:lstStyle/>
                    <a:p>
                      <a:pPr>
                        <a:spcAft>
                          <a:spcPts val="0"/>
                        </a:spcAft>
                      </a:pPr>
                      <a:r>
                        <a:rPr lang="da-DK" sz="1200" b="0">
                          <a:solidFill>
                            <a:schemeClr val="tx1"/>
                          </a:solidFill>
                          <a:effectLst/>
                        </a:rPr>
                        <a:t>5. Have det godt med andre børn (72,8)</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5. Være sammen med venner (85,1)</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610296226"/>
                  </a:ext>
                </a:extLst>
              </a:tr>
              <a:tr h="202116">
                <a:tc>
                  <a:txBody>
                    <a:bodyPr/>
                    <a:lstStyle/>
                    <a:p>
                      <a:pPr>
                        <a:spcAft>
                          <a:spcPts val="0"/>
                        </a:spcAft>
                      </a:pPr>
                      <a:r>
                        <a:rPr lang="da-DK" sz="1200" b="0">
                          <a:solidFill>
                            <a:schemeClr val="tx1"/>
                          </a:solidFill>
                          <a:effectLst/>
                        </a:rPr>
                        <a:t>6. Være en del af et fællesskab (71,4)</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rgbClr val="FF0000"/>
                          </a:solidFill>
                          <a:effectLst/>
                        </a:rPr>
                        <a:t>6. At forældre er interesserede (77,6)</a:t>
                      </a:r>
                      <a:endParaRPr lang="da-DK" sz="1200" b="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2382753971"/>
                  </a:ext>
                </a:extLst>
              </a:tr>
              <a:tr h="202116">
                <a:tc>
                  <a:txBody>
                    <a:bodyPr/>
                    <a:lstStyle/>
                    <a:p>
                      <a:pPr>
                        <a:spcAft>
                          <a:spcPts val="0"/>
                        </a:spcAft>
                      </a:pPr>
                      <a:r>
                        <a:rPr lang="da-DK" sz="1200" b="0">
                          <a:solidFill>
                            <a:schemeClr val="tx1"/>
                          </a:solidFill>
                          <a:effectLst/>
                        </a:rPr>
                        <a:t>7. Dygtige undervisere (68,1)</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dirty="0">
                          <a:solidFill>
                            <a:srgbClr val="FF0000"/>
                          </a:solidFill>
                          <a:effectLst/>
                        </a:rPr>
                        <a:t>7. Blive bedre (68,8)</a:t>
                      </a:r>
                      <a:endParaRPr lang="da-DK" sz="1200" b="0"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1475992204"/>
                  </a:ext>
                </a:extLst>
              </a:tr>
              <a:tr h="202116">
                <a:tc>
                  <a:txBody>
                    <a:bodyPr/>
                    <a:lstStyle/>
                    <a:p>
                      <a:pPr>
                        <a:spcAft>
                          <a:spcPts val="0"/>
                        </a:spcAft>
                      </a:pPr>
                      <a:r>
                        <a:rPr lang="da-DK" sz="1200" b="0">
                          <a:solidFill>
                            <a:schemeClr val="tx1"/>
                          </a:solidFill>
                          <a:effectLst/>
                        </a:rPr>
                        <a:t>8. At træne eller øve meget (58,6)</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8. At trænere / undervisere er dygtige (64,4)</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2591546992"/>
                  </a:ext>
                </a:extLst>
              </a:tr>
              <a:tr h="202116">
                <a:tc>
                  <a:txBody>
                    <a:bodyPr/>
                    <a:lstStyle/>
                    <a:p>
                      <a:pPr>
                        <a:spcAft>
                          <a:spcPts val="0"/>
                        </a:spcAft>
                      </a:pPr>
                      <a:r>
                        <a:rPr lang="da-DK" sz="1200" b="0">
                          <a:solidFill>
                            <a:schemeClr val="tx1"/>
                          </a:solidFill>
                          <a:effectLst/>
                        </a:rPr>
                        <a:t>9. Holde mig i form (57,1)</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9. Få nye venner (47,5)</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4107993135"/>
                  </a:ext>
                </a:extLst>
              </a:tr>
              <a:tr h="202116">
                <a:tc>
                  <a:txBody>
                    <a:bodyPr/>
                    <a:lstStyle/>
                    <a:p>
                      <a:pPr>
                        <a:spcAft>
                          <a:spcPts val="0"/>
                        </a:spcAft>
                      </a:pPr>
                      <a:r>
                        <a:rPr lang="da-DK" sz="1200" b="0">
                          <a:solidFill>
                            <a:schemeClr val="tx1"/>
                          </a:solidFill>
                          <a:effectLst/>
                        </a:rPr>
                        <a:t>10. Få nye venner (47,6)</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10. Holde sig i form (44,1)</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2770084439"/>
                  </a:ext>
                </a:extLst>
              </a:tr>
              <a:tr h="365760">
                <a:tc>
                  <a:txBody>
                    <a:bodyPr/>
                    <a:lstStyle/>
                    <a:p>
                      <a:pPr>
                        <a:spcAft>
                          <a:spcPts val="0"/>
                        </a:spcAft>
                      </a:pPr>
                      <a:r>
                        <a:rPr lang="da-DK" sz="1200" b="0" dirty="0">
                          <a:solidFill>
                            <a:srgbClr val="FFFF00"/>
                          </a:solidFill>
                          <a:effectLst/>
                        </a:rPr>
                        <a:t>11. At mine forældre er interesserede (42,7)</a:t>
                      </a:r>
                      <a:endParaRPr lang="da-DK" sz="1200" b="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11. Tæt på hvor han/hun bor (39,8)</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2809248674"/>
                  </a:ext>
                </a:extLst>
              </a:tr>
              <a:tr h="202116">
                <a:tc>
                  <a:txBody>
                    <a:bodyPr/>
                    <a:lstStyle/>
                    <a:p>
                      <a:pPr>
                        <a:spcAft>
                          <a:spcPts val="0"/>
                        </a:spcAft>
                      </a:pPr>
                      <a:r>
                        <a:rPr lang="da-DK" sz="1200" b="0">
                          <a:solidFill>
                            <a:schemeClr val="tx1"/>
                          </a:solidFill>
                          <a:effectLst/>
                        </a:rPr>
                        <a:t>12. At det er tæt på hvor jeg bor (23,7)</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a:solidFill>
                            <a:schemeClr val="tx1"/>
                          </a:solidFill>
                          <a:effectLst/>
                        </a:rPr>
                        <a:t>12. Træner eller øver meget (25,1)</a:t>
                      </a:r>
                      <a:endParaRPr lang="da-DK" sz="1200" b="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3945458721"/>
                  </a:ext>
                </a:extLst>
              </a:tr>
              <a:tr h="202116">
                <a:tc>
                  <a:txBody>
                    <a:bodyPr/>
                    <a:lstStyle/>
                    <a:p>
                      <a:pPr>
                        <a:spcAft>
                          <a:spcPts val="0"/>
                        </a:spcAft>
                      </a:pPr>
                      <a:r>
                        <a:rPr lang="da-DK" sz="1200" b="0" dirty="0">
                          <a:solidFill>
                            <a:schemeClr val="tx1"/>
                          </a:solidFill>
                          <a:effectLst/>
                        </a:rPr>
                        <a:t>13. Vinde (17,3)</a:t>
                      </a:r>
                      <a:endParaRPr lang="da-DK" sz="1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tc>
                  <a:txBody>
                    <a:bodyPr/>
                    <a:lstStyle/>
                    <a:p>
                      <a:pPr>
                        <a:spcAft>
                          <a:spcPts val="0"/>
                        </a:spcAft>
                      </a:pPr>
                      <a:r>
                        <a:rPr lang="da-DK" sz="1200" b="0" dirty="0">
                          <a:solidFill>
                            <a:schemeClr val="tx1"/>
                          </a:solidFill>
                          <a:effectLst/>
                        </a:rPr>
                        <a:t>13. At vinde (19)</a:t>
                      </a:r>
                      <a:endParaRPr lang="da-DK" sz="12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33338" marR="33338" marT="0" marB="0" anchor="ctr">
                    <a:noFill/>
                  </a:tcPr>
                </a:tc>
                <a:extLst>
                  <a:ext uri="{0D108BD9-81ED-4DB2-BD59-A6C34878D82A}">
                    <a16:rowId xmlns:a16="http://schemas.microsoft.com/office/drawing/2014/main" val="1267285255"/>
                  </a:ext>
                </a:extLst>
              </a:tr>
            </a:tbl>
          </a:graphicData>
        </a:graphic>
      </p:graphicFrame>
    </p:spTree>
    <p:extLst>
      <p:ext uri="{BB962C8B-B14F-4D97-AF65-F5344CB8AC3E}">
        <p14:creationId xmlns:p14="http://schemas.microsoft.com/office/powerpoint/2010/main" val="2058680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a-DK" dirty="0"/>
              <a:t>Det er vigtigt at vi lærer </a:t>
            </a:r>
            <a:r>
              <a:rPr lang="da-DK" dirty="0" err="1"/>
              <a:t>noget!-</a:t>
            </a:r>
            <a:r>
              <a:rPr lang="da-DK" dirty="0"/>
              <a:t> et spillerperspektiv</a:t>
            </a:r>
          </a:p>
        </p:txBody>
      </p:sp>
      <p:sp>
        <p:nvSpPr>
          <p:cNvPr id="3" name="Pladsholder til indhold 2"/>
          <p:cNvSpPr>
            <a:spLocks noGrp="1"/>
          </p:cNvSpPr>
          <p:nvPr>
            <p:ph idx="1"/>
          </p:nvPr>
        </p:nvSpPr>
        <p:spPr/>
        <p:txBody>
          <a:bodyPr>
            <a:normAutofit/>
          </a:bodyPr>
          <a:lstStyle/>
          <a:p>
            <a:r>
              <a:rPr lang="da-DK" sz="1600" dirty="0"/>
              <a:t> Hvad er vigtigt når man går til fodbold?</a:t>
            </a:r>
          </a:p>
          <a:p>
            <a:pPr lvl="1"/>
            <a:r>
              <a:rPr lang="da-DK" sz="1600" dirty="0"/>
              <a:t>At vi lærer noget.</a:t>
            </a:r>
          </a:p>
          <a:p>
            <a:pPr lvl="1"/>
            <a:r>
              <a:rPr lang="da-DK" sz="1600" dirty="0"/>
              <a:t>Ja, at man lærer nye ting og har en god træner der forklarer tingene meget godt.</a:t>
            </a:r>
          </a:p>
          <a:p>
            <a:r>
              <a:rPr lang="da-DK" sz="1600" b="1" i="1" dirty="0"/>
              <a:t>       	Kan I sige lidt mere … Hvad mener I med en god træner?</a:t>
            </a:r>
            <a:endParaRPr lang="da-DK" sz="1600" b="1" dirty="0"/>
          </a:p>
          <a:p>
            <a:r>
              <a:rPr lang="da-DK" sz="1600" dirty="0"/>
              <a:t>       Han skal være god til at lære os noget. Og være sød. Sådan være glad og være god ved      </a:t>
            </a:r>
            <a:br>
              <a:rPr lang="da-DK" sz="1600" dirty="0"/>
            </a:br>
            <a:r>
              <a:rPr lang="da-DK" sz="1600" dirty="0"/>
              <a:t>              andre. </a:t>
            </a:r>
          </a:p>
          <a:p>
            <a:r>
              <a:rPr lang="da-DK" sz="1600" dirty="0"/>
              <a:t>       En god træner, det er en, som lærer én meget. Lærer én meget og forklarer tingene   </a:t>
            </a:r>
            <a:br>
              <a:rPr lang="da-DK" sz="1600" dirty="0"/>
            </a:br>
            <a:r>
              <a:rPr lang="da-DK" sz="1600" dirty="0"/>
              <a:t>               godt. Ved at forklare tingene to gange. Og viser os det!</a:t>
            </a:r>
          </a:p>
          <a:p>
            <a:r>
              <a:rPr lang="da-DK" sz="1600" dirty="0"/>
              <a:t>               (U12-spillere)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a-DK" dirty="0"/>
              <a:t>De er her for det </a:t>
            </a:r>
            <a:r>
              <a:rPr lang="da-DK" dirty="0" err="1"/>
              <a:t>sociale……-</a:t>
            </a:r>
            <a:r>
              <a:rPr lang="da-DK" dirty="0"/>
              <a:t> et trænerperspektiv</a:t>
            </a:r>
          </a:p>
        </p:txBody>
      </p:sp>
      <p:sp>
        <p:nvSpPr>
          <p:cNvPr id="3" name="Pladsholder til indhold 2"/>
          <p:cNvSpPr>
            <a:spLocks noGrp="1"/>
          </p:cNvSpPr>
          <p:nvPr>
            <p:ph idx="1"/>
          </p:nvPr>
        </p:nvSpPr>
        <p:spPr/>
        <p:txBody>
          <a:bodyPr>
            <a:normAutofit/>
          </a:bodyPr>
          <a:lstStyle/>
          <a:p>
            <a:r>
              <a:rPr lang="da-DK" sz="1800" i="1" dirty="0"/>
              <a:t> Hvad er vigtigst for jeres spillere i forbindelse med, at de går til fodbold?</a:t>
            </a:r>
            <a:endParaRPr lang="da-DK" sz="1800" dirty="0"/>
          </a:p>
          <a:p>
            <a:pPr lvl="0"/>
            <a:r>
              <a:rPr lang="da-DK" sz="1800" dirty="0"/>
              <a:t>Det gør de for kammeratskabets skyld. Og for at røre sig. Og for at spille med bolden.</a:t>
            </a:r>
          </a:p>
          <a:p>
            <a:r>
              <a:rPr lang="da-DK" sz="1800" i="1" dirty="0"/>
              <a:t> Vil de også gerne blive bedre?</a:t>
            </a:r>
            <a:endParaRPr lang="da-DK" sz="1800" dirty="0"/>
          </a:p>
          <a:p>
            <a:pPr lvl="0"/>
            <a:r>
              <a:rPr lang="da-DK" sz="1800" dirty="0"/>
              <a:t>Det synes jeg ikke, er det, som vi oplever. </a:t>
            </a:r>
          </a:p>
          <a:p>
            <a:pPr lvl="0"/>
            <a:r>
              <a:rPr lang="da-DK" sz="1800" dirty="0"/>
              <a:t>(Børnetræner)</a:t>
            </a:r>
          </a:p>
          <a:p>
            <a:endParaRPr lang="da-DK" dirty="0"/>
          </a:p>
          <a:p>
            <a:endParaRPr lang="da-DK"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Det er vigtigste er at han får rørt sig – et forældreperspektiv……</a:t>
            </a:r>
          </a:p>
        </p:txBody>
      </p:sp>
      <p:sp>
        <p:nvSpPr>
          <p:cNvPr id="3" name="Pladsholder til indhold 2"/>
          <p:cNvSpPr>
            <a:spLocks noGrp="1"/>
          </p:cNvSpPr>
          <p:nvPr>
            <p:ph idx="1"/>
          </p:nvPr>
        </p:nvSpPr>
        <p:spPr/>
        <p:txBody>
          <a:bodyPr>
            <a:normAutofit lnSpcReduction="10000"/>
          </a:bodyPr>
          <a:lstStyle/>
          <a:p>
            <a:pPr lvl="0"/>
            <a:r>
              <a:rPr lang="da-DK" sz="4800" dirty="0"/>
              <a:t>At han har det sjovt. Det er lige meget, hvad han laver. Det kunne være skak eller noget helt andet.               (U10-forælder)</a:t>
            </a:r>
          </a:p>
          <a:p>
            <a:endParaRPr lang="da-DK"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Når vi beder foreningsaktive i alderen 9-16 år prioritere hvad der er vigtigst….</a:t>
            </a:r>
          </a:p>
        </p:txBody>
      </p:sp>
      <p:sp>
        <p:nvSpPr>
          <p:cNvPr id="3" name="Pladsholder til indhold 2"/>
          <p:cNvSpPr>
            <a:spLocks noGrp="1"/>
          </p:cNvSpPr>
          <p:nvPr>
            <p:ph idx="1"/>
          </p:nvPr>
        </p:nvSpPr>
        <p:spPr/>
        <p:txBody>
          <a:bodyPr>
            <a:normAutofit/>
          </a:bodyPr>
          <a:lstStyle/>
          <a:p>
            <a:pPr marL="0" indent="0">
              <a:buNone/>
            </a:pPr>
            <a:endParaRPr lang="da-DK" dirty="0"/>
          </a:p>
          <a:p>
            <a:r>
              <a:rPr lang="da-DK" sz="9600" dirty="0"/>
              <a:t>          ?</a:t>
            </a:r>
            <a:endParaRPr lang="da-DK"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person, udendørs, fortov, bygning&#10;&#10;Automatisk genereret beskrivelse">
            <a:extLst>
              <a:ext uri="{FF2B5EF4-FFF2-40B4-BE49-F238E27FC236}">
                <a16:creationId xmlns:a16="http://schemas.microsoft.com/office/drawing/2014/main" id="{492A8DBA-FE55-467F-9D1F-EF846858BB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089" b="3124"/>
          <a:stretch/>
        </p:blipFill>
        <p:spPr>
          <a:xfrm>
            <a:off x="15" y="7"/>
            <a:ext cx="9143985" cy="5143493"/>
          </a:xfrm>
          <a:prstGeom prst="rect">
            <a:avLst/>
          </a:prstGeom>
        </p:spPr>
      </p:pic>
      <p:sp>
        <p:nvSpPr>
          <p:cNvPr id="2" name="Titel 1">
            <a:extLst>
              <a:ext uri="{FF2B5EF4-FFF2-40B4-BE49-F238E27FC236}">
                <a16:creationId xmlns:a16="http://schemas.microsoft.com/office/drawing/2014/main" id="{F52BE1B2-E2B1-4754-968F-4EE00F3F92BD}"/>
              </a:ext>
            </a:extLst>
          </p:cNvPr>
          <p:cNvSpPr>
            <a:spLocks noGrp="1"/>
          </p:cNvSpPr>
          <p:nvPr>
            <p:ph type="title"/>
          </p:nvPr>
        </p:nvSpPr>
        <p:spPr>
          <a:xfrm>
            <a:off x="480060" y="480061"/>
            <a:ext cx="2064266" cy="2031956"/>
          </a:xfrm>
          <a:prstGeom prst="ellipse">
            <a:avLst/>
          </a:prstGeom>
          <a:solidFill>
            <a:srgbClr val="231815"/>
          </a:solidFill>
          <a:ln w="174625" cmpd="thinThick">
            <a:solidFill>
              <a:srgbClr val="231815"/>
            </a:solidFill>
          </a:ln>
        </p:spPr>
        <p:txBody>
          <a:bodyPr vert="horz" lIns="68580" tIns="34290" rIns="68580" bIns="34290" rtlCol="0" anchor="ctr">
            <a:normAutofit/>
          </a:bodyPr>
          <a:lstStyle/>
          <a:p>
            <a:pPr algn="ctr"/>
            <a:r>
              <a:rPr lang="en-US" sz="1650">
                <a:solidFill>
                  <a:srgbClr val="FFFFFF"/>
                </a:solidFill>
              </a:rPr>
              <a:t>Legemstrene og kulturbærerne er forsvundet…</a:t>
            </a:r>
          </a:p>
        </p:txBody>
      </p:sp>
    </p:spTree>
    <p:extLst>
      <p:ext uri="{BB962C8B-B14F-4D97-AF65-F5344CB8AC3E}">
        <p14:creationId xmlns:p14="http://schemas.microsoft.com/office/powerpoint/2010/main" val="2203169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a:xfrm>
            <a:off x="1106130" y="210165"/>
            <a:ext cx="5824840" cy="1118375"/>
          </a:xfrm>
        </p:spPr>
        <p:txBody>
          <a:bodyPr/>
          <a:lstStyle/>
          <a:p>
            <a:pPr algn="ctr">
              <a:defRPr/>
            </a:pPr>
            <a:r>
              <a:rPr lang="da-DK" altLang="da-DK" sz="1575" dirty="0"/>
              <a:t>”</a:t>
            </a:r>
            <a:r>
              <a:rPr lang="da-DK" altLang="da-DK" sz="2177" b="1" dirty="0"/>
              <a:t>I gamle dage gik man til noget for at være sammen med sine venner – det gør man ikke mere!”</a:t>
            </a:r>
          </a:p>
        </p:txBody>
      </p:sp>
      <p:graphicFrame>
        <p:nvGraphicFramePr>
          <p:cNvPr id="4" name="Pladsholder til indhold 3"/>
          <p:cNvGraphicFramePr>
            <a:graphicFrameLocks noGrp="1"/>
          </p:cNvGraphicFramePr>
          <p:nvPr>
            <p:ph idx="1"/>
          </p:nvPr>
        </p:nvGraphicFramePr>
        <p:xfrm>
          <a:off x="2229235" y="1270278"/>
          <a:ext cx="3805241" cy="4344589"/>
        </p:xfrm>
        <a:graphic>
          <a:graphicData uri="http://schemas.openxmlformats.org/drawingml/2006/table">
            <a:tbl>
              <a:tblPr firstRow="1" firstCol="1" bandRow="1">
                <a:tableStyleId>{5C22544A-7EE6-4342-B048-85BDC9FD1C3A}</a:tableStyleId>
              </a:tblPr>
              <a:tblGrid>
                <a:gridCol w="1808136">
                  <a:extLst>
                    <a:ext uri="{9D8B030D-6E8A-4147-A177-3AD203B41FA5}">
                      <a16:colId xmlns:a16="http://schemas.microsoft.com/office/drawing/2014/main" val="2382018469"/>
                    </a:ext>
                  </a:extLst>
                </a:gridCol>
                <a:gridCol w="1997105">
                  <a:extLst>
                    <a:ext uri="{9D8B030D-6E8A-4147-A177-3AD203B41FA5}">
                      <a16:colId xmlns:a16="http://schemas.microsoft.com/office/drawing/2014/main" val="2463729101"/>
                    </a:ext>
                  </a:extLst>
                </a:gridCol>
              </a:tblGrid>
              <a:tr h="341797">
                <a:tc>
                  <a:txBody>
                    <a:bodyPr/>
                    <a:lstStyle/>
                    <a:p>
                      <a:pPr algn="ctr">
                        <a:lnSpc>
                          <a:spcPct val="115000"/>
                        </a:lnSpc>
                        <a:spcAft>
                          <a:spcPts val="0"/>
                        </a:spcAft>
                      </a:pPr>
                      <a:r>
                        <a:rPr lang="da-DK" sz="1400" dirty="0">
                          <a:effectLst/>
                        </a:rPr>
                        <a:t>Hvad er vigtigst?</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dirty="0">
                          <a:effectLst/>
                        </a:rPr>
                        <a:t>Procent</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2814529002"/>
                  </a:ext>
                </a:extLst>
              </a:tr>
              <a:tr h="250809">
                <a:tc>
                  <a:txBody>
                    <a:bodyPr/>
                    <a:lstStyle/>
                    <a:p>
                      <a:pPr algn="ctr">
                        <a:lnSpc>
                          <a:spcPct val="115000"/>
                        </a:lnSpc>
                        <a:spcAft>
                          <a:spcPts val="0"/>
                        </a:spcAft>
                      </a:pPr>
                      <a:r>
                        <a:rPr lang="da-DK" sz="1400" dirty="0">
                          <a:effectLst/>
                        </a:rPr>
                        <a:t>At blive bedre</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b="1" dirty="0">
                          <a:effectLst/>
                        </a:rPr>
                        <a:t>37,8</a:t>
                      </a:r>
                      <a:endParaRPr lang="da-DK" sz="1400" b="1"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488275878"/>
                  </a:ext>
                </a:extLst>
              </a:tr>
              <a:tr h="250809">
                <a:tc>
                  <a:txBody>
                    <a:bodyPr/>
                    <a:lstStyle/>
                    <a:p>
                      <a:pPr algn="ctr">
                        <a:lnSpc>
                          <a:spcPct val="115000"/>
                        </a:lnSpc>
                        <a:spcAft>
                          <a:spcPts val="0"/>
                        </a:spcAft>
                      </a:pPr>
                      <a:r>
                        <a:rPr lang="da-DK" sz="1400" dirty="0">
                          <a:effectLst/>
                        </a:rPr>
                        <a:t>At det er sjovt</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b="1" dirty="0">
                          <a:effectLst/>
                        </a:rPr>
                        <a:t>25,7</a:t>
                      </a:r>
                      <a:endParaRPr lang="da-DK" sz="1400" b="1"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1025016205"/>
                  </a:ext>
                </a:extLst>
              </a:tr>
              <a:tr h="491486">
                <a:tc>
                  <a:txBody>
                    <a:bodyPr/>
                    <a:lstStyle/>
                    <a:p>
                      <a:pPr algn="ctr">
                        <a:lnSpc>
                          <a:spcPct val="115000"/>
                        </a:lnSpc>
                        <a:spcAft>
                          <a:spcPts val="0"/>
                        </a:spcAft>
                      </a:pPr>
                      <a:r>
                        <a:rPr lang="da-DK" sz="1400" dirty="0">
                          <a:effectLst/>
                        </a:rPr>
                        <a:t>At være en del af holdet</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b="1" dirty="0">
                          <a:effectLst/>
                        </a:rPr>
                        <a:t>12,4</a:t>
                      </a:r>
                      <a:endParaRPr lang="da-DK" sz="1400" b="1"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1934854167"/>
                  </a:ext>
                </a:extLst>
              </a:tr>
              <a:tr h="501620">
                <a:tc>
                  <a:txBody>
                    <a:bodyPr/>
                    <a:lstStyle/>
                    <a:p>
                      <a:pPr algn="ctr">
                        <a:lnSpc>
                          <a:spcPct val="115000"/>
                        </a:lnSpc>
                        <a:spcAft>
                          <a:spcPts val="0"/>
                        </a:spcAft>
                      </a:pPr>
                      <a:r>
                        <a:rPr lang="da-DK" sz="1400" dirty="0">
                          <a:effectLst/>
                        </a:rPr>
                        <a:t>At være sammen med venner</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dirty="0">
                          <a:effectLst/>
                        </a:rPr>
                        <a:t>10,8</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656781395"/>
                  </a:ext>
                </a:extLst>
              </a:tr>
              <a:tr h="250809">
                <a:tc>
                  <a:txBody>
                    <a:bodyPr/>
                    <a:lstStyle/>
                    <a:p>
                      <a:pPr algn="ctr">
                        <a:lnSpc>
                          <a:spcPct val="115000"/>
                        </a:lnSpc>
                        <a:spcAft>
                          <a:spcPts val="0"/>
                        </a:spcAft>
                      </a:pPr>
                      <a:r>
                        <a:rPr lang="da-DK" sz="1400" dirty="0">
                          <a:effectLst/>
                        </a:rPr>
                        <a:t>At komme i bedre form</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dirty="0">
                          <a:effectLst/>
                        </a:rPr>
                        <a:t>4,1</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1356465158"/>
                  </a:ext>
                </a:extLst>
              </a:tr>
              <a:tr h="501620">
                <a:tc>
                  <a:txBody>
                    <a:bodyPr/>
                    <a:lstStyle/>
                    <a:p>
                      <a:pPr algn="ctr">
                        <a:lnSpc>
                          <a:spcPct val="115000"/>
                        </a:lnSpc>
                        <a:spcAft>
                          <a:spcPts val="0"/>
                        </a:spcAft>
                      </a:pPr>
                      <a:r>
                        <a:rPr lang="da-DK" sz="1400" dirty="0">
                          <a:effectLst/>
                        </a:rPr>
                        <a:t>At koble af fra andre ting, f.eks. skolen</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dirty="0">
                          <a:effectLst/>
                        </a:rPr>
                        <a:t>3,8</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727276612"/>
                  </a:ext>
                </a:extLst>
              </a:tr>
              <a:tr h="752428">
                <a:tc>
                  <a:txBody>
                    <a:bodyPr/>
                    <a:lstStyle/>
                    <a:p>
                      <a:pPr algn="ctr">
                        <a:lnSpc>
                          <a:spcPct val="115000"/>
                        </a:lnSpc>
                        <a:spcAft>
                          <a:spcPts val="0"/>
                        </a:spcAft>
                      </a:pPr>
                      <a:r>
                        <a:rPr lang="da-DK" sz="1400" dirty="0">
                          <a:effectLst/>
                        </a:rPr>
                        <a:t>At vinde stævner/kampe/konkurrencer</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dirty="0">
                          <a:effectLst/>
                        </a:rPr>
                        <a:t>2,5</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3707310500"/>
                  </a:ext>
                </a:extLst>
              </a:tr>
              <a:tr h="752402">
                <a:tc>
                  <a:txBody>
                    <a:bodyPr/>
                    <a:lstStyle/>
                    <a:p>
                      <a:pPr algn="ctr">
                        <a:lnSpc>
                          <a:spcPct val="115000"/>
                        </a:lnSpc>
                        <a:spcAft>
                          <a:spcPts val="0"/>
                        </a:spcAft>
                      </a:pPr>
                      <a:r>
                        <a:rPr lang="da-DK" sz="1400" dirty="0">
                          <a:effectLst/>
                        </a:rPr>
                        <a:t>At deltage i kampe/turneringer/stævner</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400" dirty="0">
                          <a:effectLst/>
                        </a:rPr>
                        <a:t>1,9</a:t>
                      </a:r>
                      <a:endParaRPr lang="da-DK" sz="14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318283430"/>
                  </a:ext>
                </a:extLst>
              </a:tr>
              <a:tr h="250809">
                <a:tc>
                  <a:txBody>
                    <a:bodyPr/>
                    <a:lstStyle/>
                    <a:p>
                      <a:pPr algn="ctr">
                        <a:lnSpc>
                          <a:spcPct val="115000"/>
                        </a:lnSpc>
                        <a:spcAft>
                          <a:spcPts val="0"/>
                        </a:spcAft>
                      </a:pPr>
                      <a:r>
                        <a:rPr lang="da-DK" sz="1200" dirty="0">
                          <a:effectLst/>
                        </a:rPr>
                        <a:t>I alt</a:t>
                      </a:r>
                      <a:endParaRPr lang="da-DK" sz="1200" dirty="0">
                        <a:effectLst/>
                        <a:latin typeface="Cambria" panose="02040503050406030204" pitchFamily="18" charset="0"/>
                        <a:ea typeface="MS Mincho"/>
                        <a:cs typeface="Times New Roman" panose="02020603050405020304" pitchFamily="18" charset="0"/>
                      </a:endParaRPr>
                    </a:p>
                  </a:txBody>
                  <a:tcPr marL="28937" marR="28937" marT="0" marB="0" anchor="ctr"/>
                </a:tc>
                <a:tc>
                  <a:txBody>
                    <a:bodyPr/>
                    <a:lstStyle/>
                    <a:p>
                      <a:pPr algn="ctr">
                        <a:lnSpc>
                          <a:spcPct val="115000"/>
                        </a:lnSpc>
                        <a:spcAft>
                          <a:spcPts val="0"/>
                        </a:spcAft>
                      </a:pPr>
                      <a:r>
                        <a:rPr lang="da-DK" sz="1200" dirty="0">
                          <a:effectLst/>
                        </a:rPr>
                        <a:t>100,0</a:t>
                      </a:r>
                      <a:endParaRPr lang="da-DK" sz="1200" dirty="0">
                        <a:effectLst/>
                        <a:latin typeface="Cambria" panose="02040503050406030204" pitchFamily="18" charset="0"/>
                        <a:ea typeface="MS Mincho"/>
                        <a:cs typeface="Times New Roman" panose="02020603050405020304" pitchFamily="18" charset="0"/>
                      </a:endParaRPr>
                    </a:p>
                  </a:txBody>
                  <a:tcPr marL="28937" marR="28937" marT="0" marB="0" anchor="ctr"/>
                </a:tc>
                <a:extLst>
                  <a:ext uri="{0D108BD9-81ED-4DB2-BD59-A6C34878D82A}">
                    <a16:rowId xmlns:a16="http://schemas.microsoft.com/office/drawing/2014/main" val="2624503930"/>
                  </a:ext>
                </a:extLst>
              </a:tr>
            </a:tbl>
          </a:graphicData>
        </a:graphic>
      </p:graphicFrame>
      <p:sp>
        <p:nvSpPr>
          <p:cNvPr id="5" name="Rectangle 1"/>
          <p:cNvSpPr>
            <a:spLocks noChangeArrowheads="1"/>
          </p:cNvSpPr>
          <p:nvPr/>
        </p:nvSpPr>
        <p:spPr bwMode="auto">
          <a:xfrm>
            <a:off x="-388960" y="1172892"/>
            <a:ext cx="10817336" cy="9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8581" tIns="19290" rIns="38581" bIns="19290" anchor="ctr">
            <a:spAutoFit/>
          </a:bodyPr>
          <a:lstStyle/>
          <a:p>
            <a:pPr defTabSz="385800">
              <a:defRPr/>
            </a:pPr>
            <a:r>
              <a:rPr lang="da-DK" altLang="da-DK" sz="380" i="1" dirty="0">
                <a:latin typeface="Cambria" panose="02040503050406030204" pitchFamily="18" charset="0"/>
                <a:ea typeface="MS Mincho" charset="-128"/>
                <a:cs typeface="Times New Roman" panose="02020603050405020304" pitchFamily="18" charset="0"/>
              </a:rPr>
              <a:t>Tabel 5. Hvad er vigtigst ved at gå til idræt? Udøverne måtte sætte ét kryds. </a:t>
            </a:r>
            <a:endParaRPr lang="da-DK" altLang="da-DK" sz="759" dirty="0">
              <a:latin typeface="Arial" panose="020B0604020202020204" pitchFamily="34" charset="0"/>
            </a:endParaRPr>
          </a:p>
        </p:txBody>
      </p:sp>
    </p:spTree>
    <p:extLst>
      <p:ext uri="{BB962C8B-B14F-4D97-AF65-F5344CB8AC3E}">
        <p14:creationId xmlns:p14="http://schemas.microsoft.com/office/powerpoint/2010/main" val="1561680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62905-CE0F-42C8-88FC-FFCD03BD4B01}"/>
              </a:ext>
            </a:extLst>
          </p:cNvPr>
          <p:cNvSpPr>
            <a:spLocks noGrp="1"/>
          </p:cNvSpPr>
          <p:nvPr>
            <p:ph type="title"/>
          </p:nvPr>
        </p:nvSpPr>
        <p:spPr/>
        <p:txBody>
          <a:bodyPr/>
          <a:lstStyle/>
          <a:p>
            <a:pPr algn="ctr"/>
            <a:r>
              <a:rPr lang="da-DK" dirty="0"/>
              <a:t>Den gode trænerbænk…….</a:t>
            </a:r>
          </a:p>
        </p:txBody>
      </p:sp>
      <p:pic>
        <p:nvPicPr>
          <p:cNvPr id="5" name="Pladsholder til indhold 4" descr="Et billede, der indeholder græs&#10;&#10;Automatisk genereret beskrivelse">
            <a:extLst>
              <a:ext uri="{FF2B5EF4-FFF2-40B4-BE49-F238E27FC236}">
                <a16:creationId xmlns:a16="http://schemas.microsoft.com/office/drawing/2014/main" id="{089F0228-002B-4A28-83BD-AFE60702DE4D}"/>
              </a:ext>
            </a:extLst>
          </p:cNvPr>
          <p:cNvPicPr>
            <a:picLocks noGrp="1" noChangeAspect="1"/>
          </p:cNvPicPr>
          <p:nvPr>
            <p:ph idx="1"/>
          </p:nvPr>
        </p:nvPicPr>
        <p:blipFill>
          <a:blip r:embed="rId2"/>
          <a:stretch>
            <a:fillRect/>
          </a:stretch>
        </p:blipFill>
        <p:spPr>
          <a:xfrm>
            <a:off x="3344069" y="2143919"/>
            <a:ext cx="2667000" cy="1714500"/>
          </a:xfrm>
        </p:spPr>
      </p:pic>
    </p:spTree>
    <p:extLst>
      <p:ext uri="{BB962C8B-B14F-4D97-AF65-F5344CB8AC3E}">
        <p14:creationId xmlns:p14="http://schemas.microsoft.com/office/powerpoint/2010/main" val="1731713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612775" y="171450"/>
            <a:ext cx="8153400" cy="742950"/>
          </a:xfrm>
        </p:spPr>
        <p:txBody>
          <a:bodyPr>
            <a:normAutofit/>
          </a:bodyPr>
          <a:lstStyle/>
          <a:p>
            <a:pPr algn="ctr" eaLnBrk="1" hangingPunct="1"/>
            <a:r>
              <a:rPr lang="da-DK" sz="2800" dirty="0"/>
              <a:t>De skal behandle én ordentligt!</a:t>
            </a:r>
          </a:p>
        </p:txBody>
      </p:sp>
      <p:sp>
        <p:nvSpPr>
          <p:cNvPr id="3" name="Pladsholder til indhold 2"/>
          <p:cNvSpPr>
            <a:spLocks noGrp="1"/>
          </p:cNvSpPr>
          <p:nvPr>
            <p:ph idx="1"/>
          </p:nvPr>
        </p:nvSpPr>
        <p:spPr>
          <a:xfrm>
            <a:off x="612775" y="1200150"/>
            <a:ext cx="8153400" cy="3371850"/>
          </a:xfrm>
        </p:spPr>
        <p:txBody>
          <a:bodyPr>
            <a:normAutofit/>
          </a:bodyPr>
          <a:lstStyle/>
          <a:p>
            <a:pPr marL="320040" indent="-320040" eaLnBrk="1" fontAlgn="auto" hangingPunct="1">
              <a:spcAft>
                <a:spcPts val="0"/>
              </a:spcAft>
              <a:buFont typeface="Wingdings"/>
              <a:buNone/>
              <a:defRPr/>
            </a:pPr>
            <a:r>
              <a:rPr lang="da-DK" sz="2400" i="1" dirty="0"/>
              <a:t>Hvad skal en træner kunne for at være god?</a:t>
            </a:r>
            <a:endParaRPr lang="da-DK" sz="2400" dirty="0"/>
          </a:p>
          <a:p>
            <a:pPr marL="320040" indent="-320040" eaLnBrk="1" fontAlgn="auto" hangingPunct="1">
              <a:spcAft>
                <a:spcPts val="0"/>
              </a:spcAft>
              <a:buFont typeface="Wingdings"/>
              <a:buNone/>
              <a:defRPr/>
            </a:pPr>
            <a:r>
              <a:rPr lang="da-DK" sz="2400" dirty="0"/>
              <a:t>(1)Han skal vide noget om fodbold og kunne fortælle om det. </a:t>
            </a:r>
          </a:p>
          <a:p>
            <a:pPr marL="320040" indent="-320040" eaLnBrk="1" fontAlgn="auto" hangingPunct="1">
              <a:spcAft>
                <a:spcPts val="0"/>
              </a:spcAft>
              <a:buFont typeface="Wingdings"/>
              <a:buNone/>
              <a:defRPr/>
            </a:pPr>
            <a:r>
              <a:rPr lang="da-DK" sz="2400" dirty="0"/>
              <a:t>(2)Han skal også kunne fortælle, hvad man skal gøre næste gang i stedet for bare at tie stille hele tiden.</a:t>
            </a:r>
          </a:p>
          <a:p>
            <a:pPr marL="320040" indent="-320040" eaLnBrk="1" fontAlgn="auto" hangingPunct="1">
              <a:spcAft>
                <a:spcPts val="0"/>
              </a:spcAft>
              <a:buFont typeface="Wingdings"/>
              <a:buNone/>
              <a:defRPr/>
            </a:pPr>
            <a:r>
              <a:rPr lang="da-DK" sz="2400" dirty="0"/>
              <a:t>(3)Han skal også kunne styre sit temperament. Han skal også vide, at børn ikke er så gode som dem på landsholdet. </a:t>
            </a:r>
          </a:p>
          <a:p>
            <a:pPr marL="320040" indent="-320040" eaLnBrk="1" fontAlgn="auto" hangingPunct="1">
              <a:spcAft>
                <a:spcPts val="0"/>
              </a:spcAft>
              <a:buFont typeface="Wingdings"/>
              <a:buNone/>
              <a:defRPr/>
            </a:pPr>
            <a:r>
              <a:rPr lang="da-DK" sz="2400" dirty="0"/>
              <a:t>(4) Og så skal han sørge for at der ikke er nogen, der ’disser’ hinanden for meget! (Fodboldspillere, 4-5. klasse)</a:t>
            </a:r>
          </a:p>
          <a:p>
            <a:pPr marL="320040" indent="-320040" eaLnBrk="1" fontAlgn="auto" hangingPunct="1">
              <a:spcAft>
                <a:spcPts val="0"/>
              </a:spcAft>
              <a:buFont typeface="Wingdings"/>
              <a:buChar char=""/>
              <a:defRPr/>
            </a:pPr>
            <a:endParaRPr lang="da-DK"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a:xfrm>
            <a:off x="612775" y="171450"/>
            <a:ext cx="8153400" cy="742950"/>
          </a:xfrm>
        </p:spPr>
        <p:txBody>
          <a:bodyPr/>
          <a:lstStyle/>
          <a:p>
            <a:pPr eaLnBrk="1" hangingPunct="1"/>
            <a:r>
              <a:rPr lang="da-DK"/>
              <a:t>Han skal rette på en positiv måde!</a:t>
            </a:r>
          </a:p>
        </p:txBody>
      </p:sp>
      <p:sp>
        <p:nvSpPr>
          <p:cNvPr id="28675" name="Pladsholder til indhold 2"/>
          <p:cNvSpPr>
            <a:spLocks noGrp="1"/>
          </p:cNvSpPr>
          <p:nvPr>
            <p:ph idx="1"/>
          </p:nvPr>
        </p:nvSpPr>
        <p:spPr>
          <a:xfrm>
            <a:off x="612775" y="1200150"/>
            <a:ext cx="8153400" cy="3371850"/>
          </a:xfrm>
        </p:spPr>
        <p:txBody>
          <a:bodyPr>
            <a:normAutofit/>
          </a:bodyPr>
          <a:lstStyle/>
          <a:p>
            <a:pPr eaLnBrk="1" hangingPunct="1"/>
            <a:r>
              <a:rPr lang="da-DK" sz="2800" i="1" dirty="0"/>
              <a:t>Er der andet, træneren skal kunne end være dygtig?  </a:t>
            </a:r>
            <a:endParaRPr lang="da-DK" sz="2800" dirty="0"/>
          </a:p>
          <a:p>
            <a:pPr eaLnBrk="1" hangingPunct="1">
              <a:buFont typeface="Wingdings" pitchFamily="2" charset="2"/>
              <a:buNone/>
            </a:pPr>
            <a:r>
              <a:rPr lang="da-DK" sz="2800" dirty="0"/>
              <a:t>	Hvis man lægger en bold lidt forkert, så skal han rette det på en god og positiv måde. Han skal ikke være ophidset og utålmodigt. Min træner snakker meget roligt. Man bliver ikke nervøs, man bliver ikke bange for at lave fejl </a:t>
            </a:r>
            <a:br>
              <a:rPr lang="da-DK" sz="2800" dirty="0"/>
            </a:br>
            <a:r>
              <a:rPr lang="da-DK" sz="2800" dirty="0"/>
              <a:t>(Kamilla, 5. klasse).</a:t>
            </a:r>
          </a:p>
          <a:p>
            <a:pPr eaLnBrk="1" hangingPunct="1"/>
            <a:endParaRPr lang="da-DK"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775" y="171450"/>
            <a:ext cx="8153400" cy="742950"/>
          </a:xfrm>
        </p:spPr>
        <p:txBody>
          <a:bodyPr>
            <a:normAutofit fontScale="90000"/>
          </a:bodyPr>
          <a:lstStyle/>
          <a:p>
            <a:pPr eaLnBrk="1" fontAlgn="auto" hangingPunct="1">
              <a:spcAft>
                <a:spcPts val="0"/>
              </a:spcAft>
              <a:defRPr/>
            </a:pPr>
            <a:r>
              <a:rPr lang="da-DK" dirty="0"/>
              <a:t>Trænerne er den vigtigste enkeltfaktor i forhold til at skabe idrætsmiljøer!</a:t>
            </a:r>
          </a:p>
        </p:txBody>
      </p:sp>
      <p:sp>
        <p:nvSpPr>
          <p:cNvPr id="29699" name="Pladsholder til indhold 2"/>
          <p:cNvSpPr>
            <a:spLocks noGrp="1"/>
          </p:cNvSpPr>
          <p:nvPr>
            <p:ph idx="1"/>
          </p:nvPr>
        </p:nvSpPr>
        <p:spPr>
          <a:xfrm>
            <a:off x="612775" y="1200150"/>
            <a:ext cx="8153400" cy="3371850"/>
          </a:xfrm>
        </p:spPr>
        <p:txBody>
          <a:bodyPr>
            <a:normAutofit/>
          </a:bodyPr>
          <a:lstStyle/>
          <a:p>
            <a:pPr eaLnBrk="1" hangingPunct="1"/>
            <a:r>
              <a:rPr lang="da-DK" sz="3600" dirty="0"/>
              <a:t>Træneren er den vigtigste enkeltfaktor i forhold til at </a:t>
            </a:r>
            <a:r>
              <a:rPr lang="da-DK" sz="3600" b="1" dirty="0"/>
              <a:t>etablere et godt idrætsmiljø </a:t>
            </a:r>
            <a:r>
              <a:rPr lang="da-DK" sz="3600" dirty="0"/>
              <a:t>og de kvaliteter, de byder ind med, er specielt knyttet til faglighed, at de skaber en tryg ramme og er gode til at kommunikere på en respektfuld måde</a:t>
            </a:r>
            <a:endParaRPr lang="da-DK"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C3BE3-8AF0-436D-92F8-52AD9049E6BE}"/>
              </a:ext>
            </a:extLst>
          </p:cNvPr>
          <p:cNvSpPr>
            <a:spLocks noGrp="1"/>
          </p:cNvSpPr>
          <p:nvPr>
            <p:ph type="title"/>
          </p:nvPr>
        </p:nvSpPr>
        <p:spPr>
          <a:xfrm>
            <a:off x="505678" y="685801"/>
            <a:ext cx="2743200" cy="2165684"/>
          </a:xfrm>
        </p:spPr>
        <p:txBody>
          <a:bodyPr vert="horz" lIns="68580" tIns="34290" rIns="68580" bIns="34290" rtlCol="0" anchor="b">
            <a:normAutofit/>
          </a:bodyPr>
          <a:lstStyle/>
          <a:p>
            <a:pPr algn="ctr">
              <a:defRPr/>
            </a:pPr>
            <a:r>
              <a:rPr lang="en-US" dirty="0">
                <a:solidFill>
                  <a:schemeClr val="bg1"/>
                </a:solidFill>
                <a:highlight>
                  <a:srgbClr val="C0C0C0"/>
                </a:highlight>
              </a:rPr>
              <a:t>9.kl 1986</a:t>
            </a:r>
          </a:p>
        </p:txBody>
      </p:sp>
      <p:pic>
        <p:nvPicPr>
          <p:cNvPr id="20483" name="Pladsholder til indhold 4" descr="Klassebillede 1985.png">
            <a:extLst>
              <a:ext uri="{FF2B5EF4-FFF2-40B4-BE49-F238E27FC236}">
                <a16:creationId xmlns:a16="http://schemas.microsoft.com/office/drawing/2014/main" id="{25C21BD2-DBBD-462C-99ED-691B6021AF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65367" y="571160"/>
            <a:ext cx="4915159" cy="4007137"/>
          </a:xfrm>
          <a:prstGeom prst="rect">
            <a:avLst/>
          </a:prstGeom>
        </p:spPr>
      </p:pic>
      <p:sp>
        <p:nvSpPr>
          <p:cNvPr id="6148" name="Pladsholder til sidefod 3">
            <a:extLst>
              <a:ext uri="{FF2B5EF4-FFF2-40B4-BE49-F238E27FC236}">
                <a16:creationId xmlns:a16="http://schemas.microsoft.com/office/drawing/2014/main" id="{9586E1A2-362A-4B35-A223-CABB065F4000}"/>
              </a:ext>
            </a:extLst>
          </p:cNvPr>
          <p:cNvSpPr>
            <a:spLocks noGrp="1"/>
          </p:cNvSpPr>
          <p:nvPr>
            <p:ph type="ftr" sz="quarter" idx="11"/>
          </p:nvPr>
        </p:nvSpPr>
        <p:spPr bwMode="auto">
          <a:xfrm>
            <a:off x="3865367" y="4767263"/>
            <a:ext cx="3461865"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numCol="1" rtlCol="0" anchor="ctr" anchorCtr="0" compatLnSpc="1">
            <a:prstTxWarp prst="textNoShape">
              <a:avLst/>
            </a:prstTxWarp>
            <a:normAutofit/>
          </a:bodyPr>
          <a:lstStyle>
            <a:lvl1pPr>
              <a:defRPr sz="1225">
                <a:solidFill>
                  <a:schemeClr val="tx1"/>
                </a:solidFill>
                <a:latin typeface="Times New Roman" panose="02020603050405020304" pitchFamily="18" charset="0"/>
              </a:defRPr>
            </a:lvl1pPr>
            <a:lvl2pPr marL="379165" indent="-145832">
              <a:defRPr sz="1225">
                <a:solidFill>
                  <a:schemeClr val="tx1"/>
                </a:solidFill>
                <a:latin typeface="Times New Roman" panose="02020603050405020304" pitchFamily="18" charset="0"/>
              </a:defRPr>
            </a:lvl2pPr>
            <a:lvl3pPr marL="583329" indent="-116666">
              <a:defRPr sz="1225">
                <a:solidFill>
                  <a:schemeClr val="tx1"/>
                </a:solidFill>
                <a:latin typeface="Times New Roman" panose="02020603050405020304" pitchFamily="18" charset="0"/>
              </a:defRPr>
            </a:lvl3pPr>
            <a:lvl4pPr marL="816662" indent="-116666">
              <a:defRPr sz="1225">
                <a:solidFill>
                  <a:schemeClr val="tx1"/>
                </a:solidFill>
                <a:latin typeface="Times New Roman" panose="02020603050405020304" pitchFamily="18" charset="0"/>
              </a:defRPr>
            </a:lvl4pPr>
            <a:lvl5pPr marL="1049993" indent="-116666">
              <a:defRPr sz="1225">
                <a:solidFill>
                  <a:schemeClr val="tx1"/>
                </a:solidFill>
                <a:latin typeface="Times New Roman" panose="02020603050405020304" pitchFamily="18" charset="0"/>
              </a:defRPr>
            </a:lvl5pPr>
            <a:lvl6pPr marL="1283326" indent="-116666" eaLnBrk="0" fontAlgn="base" hangingPunct="0">
              <a:spcBef>
                <a:spcPct val="0"/>
              </a:spcBef>
              <a:spcAft>
                <a:spcPct val="0"/>
              </a:spcAft>
              <a:defRPr sz="1225">
                <a:solidFill>
                  <a:schemeClr val="tx1"/>
                </a:solidFill>
                <a:latin typeface="Times New Roman" panose="02020603050405020304" pitchFamily="18" charset="0"/>
              </a:defRPr>
            </a:lvl6pPr>
            <a:lvl7pPr marL="1516658" indent="-116666" eaLnBrk="0" fontAlgn="base" hangingPunct="0">
              <a:spcBef>
                <a:spcPct val="0"/>
              </a:spcBef>
              <a:spcAft>
                <a:spcPct val="0"/>
              </a:spcAft>
              <a:defRPr sz="1225">
                <a:solidFill>
                  <a:schemeClr val="tx1"/>
                </a:solidFill>
                <a:latin typeface="Times New Roman" panose="02020603050405020304" pitchFamily="18" charset="0"/>
              </a:defRPr>
            </a:lvl7pPr>
            <a:lvl8pPr marL="1749989" indent="-116666" eaLnBrk="0" fontAlgn="base" hangingPunct="0">
              <a:spcBef>
                <a:spcPct val="0"/>
              </a:spcBef>
              <a:spcAft>
                <a:spcPct val="0"/>
              </a:spcAft>
              <a:defRPr sz="1225">
                <a:solidFill>
                  <a:schemeClr val="tx1"/>
                </a:solidFill>
                <a:latin typeface="Times New Roman" panose="02020603050405020304" pitchFamily="18" charset="0"/>
              </a:defRPr>
            </a:lvl8pPr>
            <a:lvl9pPr marL="1983320" indent="-116666" eaLnBrk="0" fontAlgn="base" hangingPunct="0">
              <a:spcBef>
                <a:spcPct val="0"/>
              </a:spcBef>
              <a:spcAft>
                <a:spcPct val="0"/>
              </a:spcAft>
              <a:defRPr sz="1225">
                <a:solidFill>
                  <a:schemeClr val="tx1"/>
                </a:solidFill>
                <a:latin typeface="Times New Roman" panose="02020603050405020304" pitchFamily="18" charset="0"/>
              </a:defRPr>
            </a:lvl9pPr>
          </a:lstStyle>
          <a:p>
            <a:pPr algn="l">
              <a:spcAft>
                <a:spcPts val="450"/>
              </a:spcAft>
              <a:defRPr/>
            </a:pPr>
            <a:r>
              <a:rPr lang="en-US" altLang="da-DK" sz="900">
                <a:solidFill>
                  <a:schemeClr val="tx1">
                    <a:tint val="75000"/>
                  </a:schemeClr>
                </a:solidFill>
                <a:latin typeface="+mn-lt"/>
              </a:rPr>
              <a:t>Center for Ungdomstudier (CUR)</a:t>
            </a:r>
          </a:p>
        </p:txBody>
      </p:sp>
    </p:spTree>
    <p:extLst>
      <p:ext uri="{BB962C8B-B14F-4D97-AF65-F5344CB8AC3E}">
        <p14:creationId xmlns:p14="http://schemas.microsoft.com/office/powerpoint/2010/main" val="4167007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5B352-4B4D-4BA2-A40C-24F35F7BA300}"/>
              </a:ext>
            </a:extLst>
          </p:cNvPr>
          <p:cNvSpPr>
            <a:spLocks noGrp="1"/>
          </p:cNvSpPr>
          <p:nvPr>
            <p:ph type="title"/>
          </p:nvPr>
        </p:nvSpPr>
        <p:spPr>
          <a:xfrm>
            <a:off x="480060" y="480061"/>
            <a:ext cx="2064266" cy="2031956"/>
          </a:xfrm>
          <a:prstGeom prst="ellipse">
            <a:avLst/>
          </a:prstGeom>
          <a:solidFill>
            <a:srgbClr val="231815"/>
          </a:solidFill>
          <a:ln w="174625" cmpd="thinThick">
            <a:solidFill>
              <a:srgbClr val="231815"/>
            </a:solidFill>
          </a:ln>
        </p:spPr>
        <p:txBody>
          <a:bodyPr vert="horz" lIns="68580" tIns="34290" rIns="68580" bIns="34290" rtlCol="0" anchor="ctr">
            <a:normAutofit/>
          </a:bodyPr>
          <a:lstStyle/>
          <a:p>
            <a:pPr algn="ctr">
              <a:defRPr/>
            </a:pPr>
            <a:r>
              <a:rPr lang="en-US" sz="2100">
                <a:solidFill>
                  <a:srgbClr val="FFFFFF"/>
                </a:solidFill>
              </a:rPr>
              <a:t>9.Kl 2018</a:t>
            </a:r>
          </a:p>
        </p:txBody>
      </p:sp>
      <p:pic>
        <p:nvPicPr>
          <p:cNvPr id="6" name="Pladsholder til indhold 5" descr="Et billede, der indeholder træ, udendørs, græs, person&#10;&#10;Automatisk oprettet beskrivelse">
            <a:extLst>
              <a:ext uri="{FF2B5EF4-FFF2-40B4-BE49-F238E27FC236}">
                <a16:creationId xmlns:a16="http://schemas.microsoft.com/office/drawing/2014/main" id="{33F866CC-F331-491E-B7D4-3CA1E708B3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15" y="7"/>
            <a:ext cx="9143985" cy="5143493"/>
          </a:xfrm>
          <a:prstGeom prst="rect">
            <a:avLst/>
          </a:prstGeom>
        </p:spPr>
      </p:pic>
    </p:spTree>
    <p:extLst>
      <p:ext uri="{BB962C8B-B14F-4D97-AF65-F5344CB8AC3E}">
        <p14:creationId xmlns:p14="http://schemas.microsoft.com/office/powerpoint/2010/main" val="36000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4C3B6A94-0C6C-4186-AFD9-0693CA4485A2}"/>
              </a:ext>
            </a:extLst>
          </p:cNvPr>
          <p:cNvSpPr>
            <a:spLocks noGrp="1" noChangeArrowheads="1"/>
          </p:cNvSpPr>
          <p:nvPr>
            <p:ph type="title"/>
          </p:nvPr>
        </p:nvSpPr>
        <p:spPr>
          <a:xfrm>
            <a:off x="3967315" y="479322"/>
            <a:ext cx="4689988" cy="2764512"/>
          </a:xfrm>
        </p:spPr>
        <p:txBody>
          <a:bodyPr vert="horz" lIns="91440" tIns="45720" rIns="91440" bIns="45720" rtlCol="0" anchor="b">
            <a:normAutofit fontScale="90000"/>
          </a:bodyPr>
          <a:lstStyle/>
          <a:p>
            <a:pPr defTabSz="914400"/>
            <a:br>
              <a:rPr lang="en-US" altLang="da-DK" sz="5600" spc="-50" dirty="0">
                <a:solidFill>
                  <a:schemeClr val="tx1">
                    <a:lumMod val="85000"/>
                    <a:lumOff val="15000"/>
                  </a:schemeClr>
                </a:solidFill>
              </a:rPr>
            </a:br>
            <a:br>
              <a:rPr lang="en-US" altLang="da-DK" sz="5600" spc="-50" dirty="0">
                <a:solidFill>
                  <a:schemeClr val="tx1">
                    <a:lumMod val="85000"/>
                    <a:lumOff val="15000"/>
                  </a:schemeClr>
                </a:solidFill>
              </a:rPr>
            </a:br>
            <a:br>
              <a:rPr lang="en-US" altLang="da-DK" sz="5600" spc="-50" dirty="0">
                <a:solidFill>
                  <a:schemeClr val="tx1">
                    <a:lumMod val="85000"/>
                    <a:lumOff val="15000"/>
                  </a:schemeClr>
                </a:solidFill>
              </a:rPr>
            </a:br>
            <a:r>
              <a:rPr lang="en-US" altLang="da-DK" sz="5600" spc="-50" dirty="0">
                <a:solidFill>
                  <a:schemeClr val="tx1">
                    <a:lumMod val="85000"/>
                    <a:lumOff val="15000"/>
                  </a:schemeClr>
                </a:solidFill>
              </a:rPr>
              <a:t>Vi lever i </a:t>
            </a:r>
            <a:r>
              <a:rPr lang="en-US" altLang="da-DK" sz="5600" spc="-50" dirty="0" err="1">
                <a:solidFill>
                  <a:schemeClr val="tx1">
                    <a:lumMod val="85000"/>
                    <a:lumOff val="15000"/>
                  </a:schemeClr>
                </a:solidFill>
              </a:rPr>
              <a:t>en</a:t>
            </a:r>
            <a:r>
              <a:rPr lang="en-US" altLang="da-DK" sz="5600" spc="-50" dirty="0">
                <a:solidFill>
                  <a:schemeClr val="tx1">
                    <a:lumMod val="85000"/>
                    <a:lumOff val="15000"/>
                  </a:schemeClr>
                </a:solidFill>
              </a:rPr>
              <a:t> </a:t>
            </a:r>
            <a:r>
              <a:rPr lang="en-US" altLang="da-DK" sz="5600" spc="-50" dirty="0" err="1">
                <a:solidFill>
                  <a:schemeClr val="tx1">
                    <a:lumMod val="85000"/>
                    <a:lumOff val="15000"/>
                  </a:schemeClr>
                </a:solidFill>
              </a:rPr>
              <a:t>verden</a:t>
            </a:r>
            <a:r>
              <a:rPr lang="en-US" altLang="da-DK" sz="5600" spc="-50" dirty="0">
                <a:solidFill>
                  <a:schemeClr val="tx1">
                    <a:lumMod val="85000"/>
                    <a:lumOff val="15000"/>
                  </a:schemeClr>
                </a:solidFill>
              </a:rPr>
              <a:t> i HASTIG </a:t>
            </a:r>
            <a:r>
              <a:rPr lang="en-US" altLang="da-DK" sz="5600" spc="-50" dirty="0" err="1">
                <a:solidFill>
                  <a:schemeClr val="tx1">
                    <a:lumMod val="85000"/>
                    <a:lumOff val="15000"/>
                  </a:schemeClr>
                </a:solidFill>
              </a:rPr>
              <a:t>forandring</a:t>
            </a:r>
            <a:r>
              <a:rPr lang="en-US" altLang="da-DK" sz="5600" spc="-50" dirty="0">
                <a:solidFill>
                  <a:schemeClr val="tx1">
                    <a:lumMod val="85000"/>
                    <a:lumOff val="15000"/>
                  </a:schemeClr>
                </a:solidFill>
              </a:rPr>
              <a:t>!</a:t>
            </a:r>
          </a:p>
        </p:txBody>
      </p:sp>
      <p:pic>
        <p:nvPicPr>
          <p:cNvPr id="33795" name="Pladsholder til indhold 3" descr="Vækstkurve.png">
            <a:extLst>
              <a:ext uri="{FF2B5EF4-FFF2-40B4-BE49-F238E27FC236}">
                <a16:creationId xmlns:a16="http://schemas.microsoft.com/office/drawing/2014/main" id="{F6432A68-CE9E-4D8A-BCBA-7FAA51FC92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75499" y="694463"/>
            <a:ext cx="3000986" cy="3357353"/>
          </a:xfrm>
          <a:prstGeom prst="rect">
            <a:avLst/>
          </a:prstGeom>
        </p:spPr>
      </p:pic>
    </p:spTree>
    <p:extLst>
      <p:ext uri="{BB962C8B-B14F-4D97-AF65-F5344CB8AC3E}">
        <p14:creationId xmlns:p14="http://schemas.microsoft.com/office/powerpoint/2010/main" val="3412374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C8B70-11CC-41DD-AE74-5326650FC222}"/>
              </a:ext>
            </a:extLst>
          </p:cNvPr>
          <p:cNvSpPr>
            <a:spLocks noGrp="1"/>
          </p:cNvSpPr>
          <p:nvPr>
            <p:ph type="title"/>
          </p:nvPr>
        </p:nvSpPr>
        <p:spPr>
          <a:xfrm>
            <a:off x="557213" y="557213"/>
            <a:ext cx="2607469" cy="4471987"/>
          </a:xfrm>
        </p:spPr>
        <p:txBody>
          <a:bodyPr vert="horz" lIns="68580" tIns="34290" rIns="68580" bIns="34290" rtlCol="0" anchor="ctr">
            <a:normAutofit/>
          </a:bodyPr>
          <a:lstStyle/>
          <a:p>
            <a:pPr algn="ctr"/>
            <a:r>
              <a:rPr lang="en-US" sz="3075" dirty="0">
                <a:solidFill>
                  <a:srgbClr val="FFFFFF"/>
                </a:solidFill>
              </a:rPr>
              <a:t>Alt det </a:t>
            </a:r>
            <a:r>
              <a:rPr lang="en-US" sz="3075" dirty="0" err="1">
                <a:solidFill>
                  <a:srgbClr val="FFFFFF"/>
                </a:solidFill>
              </a:rPr>
              <a:t>træner</a:t>
            </a:r>
            <a:r>
              <a:rPr lang="en-US" sz="3075" dirty="0">
                <a:solidFill>
                  <a:srgbClr val="FFFFFF"/>
                </a:solidFill>
              </a:rPr>
              <a:t> </a:t>
            </a:r>
            <a:r>
              <a:rPr lang="en-US" sz="3075" dirty="0" err="1">
                <a:solidFill>
                  <a:srgbClr val="FFFFFF"/>
                </a:solidFill>
              </a:rPr>
              <a:t>jeg</a:t>
            </a:r>
            <a:r>
              <a:rPr lang="en-US" sz="3075" dirty="0">
                <a:solidFill>
                  <a:srgbClr val="FFFFFF"/>
                </a:solidFill>
              </a:rPr>
              <a:t> jo </a:t>
            </a:r>
            <a:r>
              <a:rPr lang="en-US" sz="3075" dirty="0" err="1">
                <a:solidFill>
                  <a:srgbClr val="FFFFFF"/>
                </a:solidFill>
              </a:rPr>
              <a:t>til</a:t>
            </a:r>
            <a:r>
              <a:rPr lang="en-US" sz="3075" dirty="0">
                <a:solidFill>
                  <a:srgbClr val="FFFFFF"/>
                </a:solidFill>
              </a:rPr>
              <a:t> </a:t>
            </a:r>
            <a:r>
              <a:rPr lang="en-US" sz="3075" dirty="0" err="1">
                <a:solidFill>
                  <a:srgbClr val="FFFFFF"/>
                </a:solidFill>
              </a:rPr>
              <a:t>gymnastik</a:t>
            </a:r>
            <a:r>
              <a:rPr lang="en-US" sz="3075" dirty="0">
                <a:solidFill>
                  <a:srgbClr val="FFFFFF"/>
                </a:solidFill>
              </a:rPr>
              <a:t>! (Ronja, 7.kl , </a:t>
            </a:r>
            <a:r>
              <a:rPr lang="en-US" sz="3075" dirty="0" err="1">
                <a:solidFill>
                  <a:srgbClr val="FFFFFF"/>
                </a:solidFill>
              </a:rPr>
              <a:t>Nymarksskolen</a:t>
            </a:r>
            <a:r>
              <a:rPr lang="en-US" sz="3075" dirty="0">
                <a:solidFill>
                  <a:srgbClr val="FFFFFF"/>
                </a:solidFill>
              </a:rPr>
              <a:t> i </a:t>
            </a:r>
            <a:r>
              <a:rPr lang="en-US" sz="3075" dirty="0" err="1">
                <a:solidFill>
                  <a:srgbClr val="FFFFFF"/>
                </a:solidFill>
              </a:rPr>
              <a:t>Svendborg</a:t>
            </a:r>
            <a:r>
              <a:rPr lang="en-US" sz="3075" dirty="0">
                <a:solidFill>
                  <a:srgbClr val="FFFFFF"/>
                </a:solidFill>
              </a:rPr>
              <a:t>)</a:t>
            </a:r>
            <a:br>
              <a:rPr lang="en-US" sz="3075" dirty="0">
                <a:solidFill>
                  <a:srgbClr val="FFFFFF"/>
                </a:solidFill>
              </a:rPr>
            </a:br>
            <a:endParaRPr lang="en-US" sz="1400" dirty="0">
              <a:solidFill>
                <a:srgbClr val="FFFFFF"/>
              </a:solidFill>
            </a:endParaRPr>
          </a:p>
        </p:txBody>
      </p:sp>
      <p:pic>
        <p:nvPicPr>
          <p:cNvPr id="5" name="Pladsholder til indhold 4" descr="Et billede, der indeholder vand, himmel, udendørs, strand&#10;&#10;Automatisk oprettet beskrivelse">
            <a:extLst>
              <a:ext uri="{FF2B5EF4-FFF2-40B4-BE49-F238E27FC236}">
                <a16:creationId xmlns:a16="http://schemas.microsoft.com/office/drawing/2014/main" id="{265A9212-8207-42C9-A8D9-31C61294F7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367" y="872627"/>
            <a:ext cx="4915159" cy="3404202"/>
          </a:xfrm>
          <a:prstGeom prst="rect">
            <a:avLst/>
          </a:prstGeom>
        </p:spPr>
      </p:pic>
    </p:spTree>
    <p:extLst>
      <p:ext uri="{BB962C8B-B14F-4D97-AF65-F5344CB8AC3E}">
        <p14:creationId xmlns:p14="http://schemas.microsoft.com/office/powerpoint/2010/main" val="31044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628650" y="273843"/>
            <a:ext cx="7886700" cy="994173"/>
          </a:xfrm>
        </p:spPr>
        <p:txBody>
          <a:bodyPr>
            <a:normAutofit/>
          </a:bodyPr>
          <a:lstStyle/>
          <a:p>
            <a:pPr eaLnBrk="1" hangingPunct="1"/>
            <a:r>
              <a:rPr lang="da-DK" altLang="da-DK" sz="3100"/>
              <a:t>Og hvad var det så hun trænede til gymnastik?</a:t>
            </a:r>
            <a:br>
              <a:rPr lang="da-DK" altLang="da-DK" sz="3100"/>
            </a:br>
            <a:endParaRPr lang="da-DK" altLang="da-DK" sz="3100"/>
          </a:p>
        </p:txBody>
      </p:sp>
      <p:graphicFrame>
        <p:nvGraphicFramePr>
          <p:cNvPr id="15369" name="Pladsholder til indhold 2">
            <a:extLst>
              <a:ext uri="{FF2B5EF4-FFF2-40B4-BE49-F238E27FC236}">
                <a16:creationId xmlns:a16="http://schemas.microsoft.com/office/drawing/2014/main" id="{B8AE5C30-82A3-4ACC-BE23-16B01E63CA41}"/>
              </a:ext>
            </a:extLst>
          </p:cNvPr>
          <p:cNvGraphicFramePr>
            <a:graphicFrameLocks noGrp="1"/>
          </p:cNvGraphicFramePr>
          <p:nvPr>
            <p:ph idx="1"/>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7236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065CF-D361-4EAB-81B0-E09A29B52D7F}"/>
              </a:ext>
            </a:extLst>
          </p:cNvPr>
          <p:cNvSpPr>
            <a:spLocks noGrp="1"/>
          </p:cNvSpPr>
          <p:nvPr>
            <p:ph type="title"/>
          </p:nvPr>
        </p:nvSpPr>
        <p:spPr>
          <a:xfrm>
            <a:off x="5059971" y="1337969"/>
            <a:ext cx="3483938" cy="2166836"/>
          </a:xfrm>
        </p:spPr>
        <p:txBody>
          <a:bodyPr vert="horz" lIns="91440" tIns="45720" rIns="91440" bIns="45720" rtlCol="0" anchor="b">
            <a:normAutofit/>
          </a:bodyPr>
          <a:lstStyle/>
          <a:p>
            <a:pPr defTabSz="914400"/>
            <a:r>
              <a:rPr lang="en-US" sz="3800" kern="1200">
                <a:solidFill>
                  <a:schemeClr val="bg1"/>
                </a:solidFill>
                <a:latin typeface="+mj-lt"/>
                <a:ea typeface="+mj-ea"/>
                <a:cs typeface="+mj-cs"/>
              </a:rPr>
              <a:t>Når man ringede til kæresten fik man fat …..</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51435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dsholder til indhold 4" descr="Et billede, der indeholder elektronik, sidder, ekstern, telefon&#10;&#10;Automatisk genereret beskrivelse">
            <a:extLst>
              <a:ext uri="{FF2B5EF4-FFF2-40B4-BE49-F238E27FC236}">
                <a16:creationId xmlns:a16="http://schemas.microsoft.com/office/drawing/2014/main" id="{D1E6B9A4-9332-4FCB-83C2-8936474DB8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169" r="10499"/>
          <a:stretch/>
        </p:blipFill>
        <p:spPr>
          <a:xfrm>
            <a:off x="314537" y="1039763"/>
            <a:ext cx="3035882" cy="2037847"/>
          </a:xfrm>
          <a:prstGeom prst="rect">
            <a:avLst/>
          </a:prstGeom>
        </p:spPr>
      </p:pic>
    </p:spTree>
    <p:extLst>
      <p:ext uri="{BB962C8B-B14F-4D97-AF65-F5344CB8AC3E}">
        <p14:creationId xmlns:p14="http://schemas.microsoft.com/office/powerpoint/2010/main" val="2117124417"/>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41F6D-FCB1-4666-846D-4B754CC42519}"/>
              </a:ext>
            </a:extLst>
          </p:cNvPr>
          <p:cNvSpPr>
            <a:spLocks noGrp="1"/>
          </p:cNvSpPr>
          <p:nvPr>
            <p:ph type="title"/>
          </p:nvPr>
        </p:nvSpPr>
        <p:spPr>
          <a:xfrm>
            <a:off x="628650" y="722908"/>
            <a:ext cx="2620772" cy="3697685"/>
          </a:xfrm>
        </p:spPr>
        <p:txBody>
          <a:bodyPr>
            <a:normAutofit/>
          </a:bodyPr>
          <a:lstStyle/>
          <a:p>
            <a:pPr algn="r">
              <a:defRPr/>
            </a:pPr>
            <a:br>
              <a:rPr lang="da-DK" sz="2775" dirty="0">
                <a:solidFill>
                  <a:schemeClr val="accent1"/>
                </a:solidFill>
              </a:rPr>
            </a:br>
            <a:r>
              <a:rPr lang="da-DK" sz="2775" dirty="0">
                <a:solidFill>
                  <a:schemeClr val="accent1"/>
                </a:solidFill>
              </a:rPr>
              <a:t>”Dannelse er det der er tilbage, når man har glemt, hvad man har lært.”(Ellen Key)</a:t>
            </a:r>
            <a:br>
              <a:rPr lang="da-DK" sz="2775" dirty="0">
                <a:solidFill>
                  <a:schemeClr val="accent1"/>
                </a:solidFill>
              </a:rPr>
            </a:br>
            <a:endParaRPr lang="da-DK" sz="2775" dirty="0">
              <a:solidFill>
                <a:schemeClr val="accent1"/>
              </a:solidFill>
            </a:endParaRPr>
          </a:p>
        </p:txBody>
      </p:sp>
      <p:sp>
        <p:nvSpPr>
          <p:cNvPr id="3" name="Pladsholder til indhold 2">
            <a:extLst>
              <a:ext uri="{FF2B5EF4-FFF2-40B4-BE49-F238E27FC236}">
                <a16:creationId xmlns:a16="http://schemas.microsoft.com/office/drawing/2014/main" id="{9346F3C9-8D75-46F6-8322-4C54DEB9C556}"/>
              </a:ext>
            </a:extLst>
          </p:cNvPr>
          <p:cNvSpPr>
            <a:spLocks noGrp="1"/>
          </p:cNvSpPr>
          <p:nvPr>
            <p:ph idx="1"/>
          </p:nvPr>
        </p:nvSpPr>
        <p:spPr>
          <a:xfrm>
            <a:off x="3732024" y="722908"/>
            <a:ext cx="4783327" cy="3697685"/>
          </a:xfrm>
        </p:spPr>
        <p:txBody>
          <a:bodyPr anchor="ctr">
            <a:normAutofit/>
          </a:bodyPr>
          <a:lstStyle/>
          <a:p>
            <a:pPr marL="0" indent="0" fontAlgn="t">
              <a:buNone/>
              <a:defRPr/>
            </a:pPr>
            <a:r>
              <a:rPr lang="da-DK" sz="1800" b="1"/>
              <a:t>Material dannelse</a:t>
            </a:r>
            <a:endParaRPr lang="da-DK" sz="1800"/>
          </a:p>
          <a:p>
            <a:pPr fontAlgn="t">
              <a:defRPr/>
            </a:pPr>
            <a:r>
              <a:rPr lang="da-DK" sz="1800"/>
              <a:t>Her er fokus på "at lære så meget som muligt” – fokus på faglighed, konkrete skills m.v.</a:t>
            </a:r>
          </a:p>
          <a:p>
            <a:pPr marL="0" indent="0">
              <a:buNone/>
              <a:defRPr/>
            </a:pPr>
            <a:endParaRPr lang="da-DK" sz="1800"/>
          </a:p>
          <a:p>
            <a:pPr marL="0" indent="0">
              <a:buNone/>
              <a:defRPr/>
            </a:pPr>
            <a:r>
              <a:rPr lang="da-DK" sz="1800" b="1"/>
              <a:t>Formal dannelse </a:t>
            </a:r>
          </a:p>
          <a:p>
            <a:pPr>
              <a:defRPr/>
            </a:pPr>
            <a:r>
              <a:rPr lang="da-DK" sz="1800"/>
              <a:t>Den formale dannelse fokuserer på eleven tilegner sig en bestemt attitude, handlemuligheder og arbejdsmetoder – m.a.o. lærer at lære!</a:t>
            </a:r>
          </a:p>
          <a:p>
            <a:pPr>
              <a:defRPr/>
            </a:pPr>
            <a:endParaRPr lang="da-DK" sz="1800"/>
          </a:p>
        </p:txBody>
      </p:sp>
    </p:spTree>
    <p:extLst>
      <p:ext uri="{BB962C8B-B14F-4D97-AF65-F5344CB8AC3E}">
        <p14:creationId xmlns:p14="http://schemas.microsoft.com/office/powerpoint/2010/main" val="4039017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F5323-4875-4F5D-8B92-6E56195B7AE9}"/>
              </a:ext>
            </a:extLst>
          </p:cNvPr>
          <p:cNvSpPr>
            <a:spLocks noGrp="1"/>
          </p:cNvSpPr>
          <p:nvPr>
            <p:ph type="title"/>
          </p:nvPr>
        </p:nvSpPr>
        <p:spPr>
          <a:xfrm>
            <a:off x="505678" y="685801"/>
            <a:ext cx="2743200" cy="2165684"/>
          </a:xfrm>
        </p:spPr>
        <p:txBody>
          <a:bodyPr vert="horz" lIns="68580" tIns="34290" rIns="68580" bIns="34290" rtlCol="0" anchor="b">
            <a:normAutofit/>
          </a:bodyPr>
          <a:lstStyle/>
          <a:p>
            <a:pPr algn="ctr"/>
            <a:r>
              <a:rPr lang="en-US" sz="3600">
                <a:solidFill>
                  <a:srgbClr val="FFFFFF"/>
                </a:solidFill>
              </a:rPr>
              <a:t>Vigtige ”attituder” vi ønsker at understøtte…</a:t>
            </a:r>
          </a:p>
        </p:txBody>
      </p:sp>
      <p:graphicFrame>
        <p:nvGraphicFramePr>
          <p:cNvPr id="5" name="Pladsholder til indhold 2">
            <a:extLst>
              <a:ext uri="{FF2B5EF4-FFF2-40B4-BE49-F238E27FC236}">
                <a16:creationId xmlns:a16="http://schemas.microsoft.com/office/drawing/2014/main" id="{BEE52F30-415C-4CDF-B1CE-0AE5BB6A6EC5}"/>
              </a:ext>
            </a:extLst>
          </p:cNvPr>
          <p:cNvGraphicFramePr>
            <a:graphicFrameLocks noGrp="1"/>
          </p:cNvGraphicFramePr>
          <p:nvPr>
            <p:ph idx="1"/>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246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F5CE4-A429-41A7-8F6F-FF09489DBF72}"/>
              </a:ext>
            </a:extLst>
          </p:cNvPr>
          <p:cNvSpPr>
            <a:spLocks noGrp="1"/>
          </p:cNvSpPr>
          <p:nvPr>
            <p:ph type="title"/>
          </p:nvPr>
        </p:nvSpPr>
        <p:spPr/>
        <p:txBody>
          <a:bodyPr>
            <a:normAutofit fontScale="90000"/>
          </a:bodyPr>
          <a:lstStyle/>
          <a:p>
            <a:r>
              <a:rPr lang="da-DK" dirty="0"/>
              <a:t>Hvad er </a:t>
            </a:r>
            <a:r>
              <a:rPr lang="da-DK" dirty="0" err="1"/>
              <a:t>transfervalue</a:t>
            </a:r>
            <a:r>
              <a:rPr lang="da-DK" dirty="0"/>
              <a:t> fra foreningslivet til resten af deres liv?</a:t>
            </a:r>
          </a:p>
        </p:txBody>
      </p:sp>
      <p:pic>
        <p:nvPicPr>
          <p:cNvPr id="5" name="Pladsholder til indhold 4" descr="Et billede, der indeholder bordservice, plade, clipart, service&#10;&#10;Beskrivelse, der er oprettet med meget høj sikkerhed">
            <a:extLst>
              <a:ext uri="{FF2B5EF4-FFF2-40B4-BE49-F238E27FC236}">
                <a16:creationId xmlns:a16="http://schemas.microsoft.com/office/drawing/2014/main" id="{07568476-B2B4-4975-9FC2-2A120E805491}"/>
              </a:ext>
            </a:extLst>
          </p:cNvPr>
          <p:cNvPicPr>
            <a:picLocks noGrp="1" noChangeAspect="1"/>
          </p:cNvPicPr>
          <p:nvPr>
            <p:ph idx="1"/>
          </p:nvPr>
        </p:nvPicPr>
        <p:blipFill>
          <a:blip r:embed="rId2"/>
          <a:stretch>
            <a:fillRect/>
          </a:stretch>
        </p:blipFill>
        <p:spPr>
          <a:xfrm>
            <a:off x="1605280" y="1548606"/>
            <a:ext cx="5357707" cy="2324100"/>
          </a:xfrm>
        </p:spPr>
      </p:pic>
    </p:spTree>
    <p:extLst>
      <p:ext uri="{BB962C8B-B14F-4D97-AF65-F5344CB8AC3E}">
        <p14:creationId xmlns:p14="http://schemas.microsoft.com/office/powerpoint/2010/main" val="3829941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571501" y="602494"/>
            <a:ext cx="3985902" cy="994172"/>
          </a:xfrm>
        </p:spPr>
        <p:txBody>
          <a:bodyPr>
            <a:normAutofit/>
          </a:bodyPr>
          <a:lstStyle/>
          <a:p>
            <a:pPr defTabSz="684610"/>
            <a:r>
              <a:rPr lang="da-DK" altLang="da-DK" sz="2325" b="1"/>
              <a:t>Hvilke egenskaber efterspørger de hos ”voksne”?</a:t>
            </a:r>
          </a:p>
        </p:txBody>
      </p:sp>
      <p:sp>
        <p:nvSpPr>
          <p:cNvPr id="64515" name="Pladsholder til indhold 2"/>
          <p:cNvSpPr>
            <a:spLocks noGrp="1"/>
          </p:cNvSpPr>
          <p:nvPr>
            <p:ph idx="1"/>
          </p:nvPr>
        </p:nvSpPr>
        <p:spPr>
          <a:xfrm>
            <a:off x="571501" y="1709264"/>
            <a:ext cx="3985907" cy="2531940"/>
          </a:xfrm>
        </p:spPr>
        <p:txBody>
          <a:bodyPr anchor="t">
            <a:normAutofit/>
          </a:bodyPr>
          <a:lstStyle/>
          <a:p>
            <a:pPr eaLnBrk="1" hangingPunct="1">
              <a:defRPr/>
            </a:pPr>
            <a:endParaRPr lang="da-DK" altLang="da-DK" sz="1350"/>
          </a:p>
          <a:p>
            <a:pPr eaLnBrk="1" hangingPunct="1">
              <a:defRPr/>
            </a:pPr>
            <a:endParaRPr lang="da-DK" altLang="da-DK" sz="1350"/>
          </a:p>
          <a:p>
            <a:pPr eaLnBrk="1" hangingPunct="1">
              <a:defRPr/>
            </a:pPr>
            <a:r>
              <a:rPr lang="da-DK" altLang="da-DK" sz="1350" b="1"/>
              <a:t>Nysgerrige</a:t>
            </a:r>
            <a:r>
              <a:rPr lang="da-DK" altLang="da-DK" sz="1350"/>
              <a:t> voksne – som stiller spørgsmål i bevidstheden om at unge godt kan sige nej!</a:t>
            </a:r>
          </a:p>
          <a:p>
            <a:pPr eaLnBrk="1" hangingPunct="1">
              <a:defRPr/>
            </a:pPr>
            <a:r>
              <a:rPr lang="da-DK" altLang="da-DK" sz="1350" b="1"/>
              <a:t>Fagligt dygtige </a:t>
            </a:r>
            <a:r>
              <a:rPr lang="da-DK" altLang="da-DK" sz="1350"/>
              <a:t>voksne som man kan lære noget af!</a:t>
            </a:r>
          </a:p>
          <a:p>
            <a:pPr eaLnBrk="1" hangingPunct="1">
              <a:defRPr/>
            </a:pPr>
            <a:r>
              <a:rPr lang="da-DK" altLang="da-DK" sz="1350"/>
              <a:t>Voksne som de har</a:t>
            </a:r>
            <a:r>
              <a:rPr lang="da-DK" altLang="da-DK" sz="1350" b="1"/>
              <a:t> historie </a:t>
            </a:r>
            <a:r>
              <a:rPr lang="da-DK" altLang="da-DK" sz="1350"/>
              <a:t>med….og specielt for drenge/mænd gør det sig gældende at samtalen er knyttet til konkrete aktiviteter! </a:t>
            </a:r>
          </a:p>
          <a:p>
            <a:pPr eaLnBrk="1" hangingPunct="1">
              <a:defRPr/>
            </a:pPr>
            <a:r>
              <a:rPr lang="da-DK" altLang="da-DK" sz="1350"/>
              <a:t>Voksne </a:t>
            </a:r>
            <a:r>
              <a:rPr lang="da-DK" altLang="da-DK" sz="1350" b="1"/>
              <a:t>der udfordrer og giver ansvar </a:t>
            </a:r>
            <a:r>
              <a:rPr lang="da-DK" altLang="da-DK" sz="1350"/>
              <a:t>– efter at de har vist hvordan opgaven også kan udføres!</a:t>
            </a:r>
          </a:p>
          <a:p>
            <a:pPr eaLnBrk="1" hangingPunct="1">
              <a:defRPr/>
            </a:pPr>
            <a:endParaRPr lang="da-DK" altLang="da-DK" sz="1350"/>
          </a:p>
          <a:p>
            <a:pPr eaLnBrk="1" hangingPunct="1">
              <a:defRPr/>
            </a:pPr>
            <a:endParaRPr lang="da-DK" altLang="da-DK" sz="1350"/>
          </a:p>
          <a:p>
            <a:pPr eaLnBrk="1" hangingPunct="1">
              <a:defRPr/>
            </a:pPr>
            <a:endParaRPr lang="da-DK" altLang="da-DK" sz="1350"/>
          </a:p>
        </p:txBody>
      </p:sp>
      <p:pic>
        <p:nvPicPr>
          <p:cNvPr id="501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913043" y="1273250"/>
            <a:ext cx="2847593" cy="12655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Pladsholder til sidefod 2"/>
          <p:cNvSpPr>
            <a:spLocks noGrp="1"/>
          </p:cNvSpPr>
          <p:nvPr>
            <p:ph type="ftr" sz="quarter" idx="11"/>
          </p:nvPr>
        </p:nvSpPr>
        <p:spPr bwMode="auto">
          <a:xfrm>
            <a:off x="4540250" y="4649724"/>
            <a:ext cx="3602066" cy="2331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defRPr sz="1633">
                <a:solidFill>
                  <a:schemeClr val="tx1"/>
                </a:solidFill>
                <a:latin typeface="Times New Roman" panose="02020603050405020304" pitchFamily="18" charset="0"/>
              </a:defRPr>
            </a:lvl1pPr>
            <a:lvl2pPr marL="505448" indent="-194403">
              <a:defRPr sz="1633">
                <a:solidFill>
                  <a:schemeClr val="tx1"/>
                </a:solidFill>
                <a:latin typeface="Times New Roman" panose="02020603050405020304" pitchFamily="18" charset="0"/>
              </a:defRPr>
            </a:lvl2pPr>
            <a:lvl3pPr marL="777611" indent="-155522">
              <a:defRPr sz="1633">
                <a:solidFill>
                  <a:schemeClr val="tx1"/>
                </a:solidFill>
                <a:latin typeface="Times New Roman" panose="02020603050405020304" pitchFamily="18" charset="0"/>
              </a:defRPr>
            </a:lvl3pPr>
            <a:lvl4pPr marL="1088656" indent="-155522">
              <a:defRPr sz="1633">
                <a:solidFill>
                  <a:schemeClr val="tx1"/>
                </a:solidFill>
                <a:latin typeface="Times New Roman" panose="02020603050405020304" pitchFamily="18" charset="0"/>
              </a:defRPr>
            </a:lvl4pPr>
            <a:lvl5pPr marL="1399701" indent="-155522">
              <a:defRPr sz="1633">
                <a:solidFill>
                  <a:schemeClr val="tx1"/>
                </a:solidFill>
                <a:latin typeface="Times New Roman" panose="02020603050405020304" pitchFamily="18" charset="0"/>
              </a:defRPr>
            </a:lvl5pPr>
            <a:lvl6pPr marL="1710746" indent="-155522" eaLnBrk="0" fontAlgn="base" hangingPunct="0">
              <a:spcBef>
                <a:spcPct val="0"/>
              </a:spcBef>
              <a:spcAft>
                <a:spcPct val="0"/>
              </a:spcAft>
              <a:defRPr sz="1633">
                <a:solidFill>
                  <a:schemeClr val="tx1"/>
                </a:solidFill>
                <a:latin typeface="Times New Roman" panose="02020603050405020304" pitchFamily="18" charset="0"/>
              </a:defRPr>
            </a:lvl6pPr>
            <a:lvl7pPr marL="2021790" indent="-155522" eaLnBrk="0" fontAlgn="base" hangingPunct="0">
              <a:spcBef>
                <a:spcPct val="0"/>
              </a:spcBef>
              <a:spcAft>
                <a:spcPct val="0"/>
              </a:spcAft>
              <a:defRPr sz="1633">
                <a:solidFill>
                  <a:schemeClr val="tx1"/>
                </a:solidFill>
                <a:latin typeface="Times New Roman" panose="02020603050405020304" pitchFamily="18" charset="0"/>
              </a:defRPr>
            </a:lvl7pPr>
            <a:lvl8pPr marL="2332835" indent="-155522" eaLnBrk="0" fontAlgn="base" hangingPunct="0">
              <a:spcBef>
                <a:spcPct val="0"/>
              </a:spcBef>
              <a:spcAft>
                <a:spcPct val="0"/>
              </a:spcAft>
              <a:defRPr sz="1633">
                <a:solidFill>
                  <a:schemeClr val="tx1"/>
                </a:solidFill>
                <a:latin typeface="Times New Roman" panose="02020603050405020304" pitchFamily="18" charset="0"/>
              </a:defRPr>
            </a:lvl8pPr>
            <a:lvl9pPr marL="2643879" indent="-155522" eaLnBrk="0" fontAlgn="base" hangingPunct="0">
              <a:spcBef>
                <a:spcPct val="0"/>
              </a:spcBef>
              <a:spcAft>
                <a:spcPct val="0"/>
              </a:spcAft>
              <a:defRPr sz="1633">
                <a:solidFill>
                  <a:schemeClr val="tx1"/>
                </a:solidFill>
                <a:latin typeface="Times New Roman" panose="02020603050405020304" pitchFamily="18" charset="0"/>
              </a:defRPr>
            </a:lvl9pPr>
          </a:lstStyle>
          <a:p>
            <a:pPr algn="r">
              <a:spcAft>
                <a:spcPts val="450"/>
              </a:spcAft>
              <a:defRPr/>
            </a:pPr>
            <a:r>
              <a:rPr lang="en-US" altLang="da-DK" sz="825">
                <a:solidFill>
                  <a:schemeClr val="tx1">
                    <a:alpha val="80000"/>
                  </a:schemeClr>
                </a:solidFill>
              </a:rPr>
              <a:t>Center for Ungdomsstudier (CUR)</a:t>
            </a:r>
          </a:p>
        </p:txBody>
      </p:sp>
    </p:spTree>
    <p:extLst>
      <p:ext uri="{BB962C8B-B14F-4D97-AF65-F5344CB8AC3E}">
        <p14:creationId xmlns:p14="http://schemas.microsoft.com/office/powerpoint/2010/main" val="36137449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p:nvPr>
        </p:nvSpPr>
        <p:spPr>
          <a:xfrm>
            <a:off x="616137" y="480198"/>
            <a:ext cx="4653738" cy="1008731"/>
          </a:xfrm>
        </p:spPr>
        <p:txBody>
          <a:bodyPr vert="horz" lIns="68580" tIns="34290" rIns="68580" bIns="34290" rtlCol="0" anchor="ctr">
            <a:normAutofit/>
          </a:bodyPr>
          <a:lstStyle/>
          <a:p>
            <a:r>
              <a:rPr lang="en-US" altLang="da-DK" sz="3000"/>
              <a:t>Tre skabeloner</a:t>
            </a:r>
          </a:p>
        </p:txBody>
      </p:sp>
      <p:sp>
        <p:nvSpPr>
          <p:cNvPr id="31747" name="Pladsholder til indhold 2"/>
          <p:cNvSpPr>
            <a:spLocks noGrp="1"/>
          </p:cNvSpPr>
          <p:nvPr>
            <p:ph sz="half" idx="1"/>
          </p:nvPr>
        </p:nvSpPr>
        <p:spPr>
          <a:xfrm>
            <a:off x="616136" y="1591322"/>
            <a:ext cx="4653738" cy="2720188"/>
          </a:xfrm>
        </p:spPr>
        <p:txBody>
          <a:bodyPr vert="horz" lIns="68580" tIns="34290" rIns="68580" bIns="34290" rtlCol="0">
            <a:normAutofit/>
          </a:bodyPr>
          <a:lstStyle/>
          <a:p>
            <a:pPr fontAlgn="ctr">
              <a:defRPr/>
            </a:pPr>
            <a:r>
              <a:rPr lang="en-US" sz="1650" b="1" i="1"/>
              <a:t>Formgiveren</a:t>
            </a:r>
            <a:r>
              <a:rPr lang="en-US" sz="1650"/>
              <a:t> der qua sin egen person og ageren skaber trygge rum for unge uden at kræve en ensretning.</a:t>
            </a:r>
          </a:p>
          <a:p>
            <a:pPr fontAlgn="ctr">
              <a:defRPr/>
            </a:pPr>
            <a:r>
              <a:rPr lang="en-US" sz="1650" b="1" i="1"/>
              <a:t>Tourguiden</a:t>
            </a:r>
            <a:r>
              <a:rPr lang="en-US" sz="1650"/>
              <a:t> der følger med i unges processer, fordi han/hun selv har været der før eller har en større livserfaring med at navigere i ukendt terræn uden at gå vild.</a:t>
            </a:r>
          </a:p>
          <a:p>
            <a:pPr fontAlgn="ctr">
              <a:defRPr/>
            </a:pPr>
            <a:r>
              <a:rPr lang="en-US" sz="1650" b="1" i="1"/>
              <a:t>Motivatoren/inspiratoren</a:t>
            </a:r>
            <a:r>
              <a:rPr lang="en-US" sz="1650"/>
              <a:t> der udfordrer unge til at træde ud over den personlige komfort-zone og møde det, som er anderledes.</a:t>
            </a:r>
          </a:p>
          <a:p>
            <a:pPr fontAlgn="ctr">
              <a:defRPr/>
            </a:pPr>
            <a:endParaRPr lang="en-US" sz="1650"/>
          </a:p>
          <a:p>
            <a:pPr>
              <a:defRPr/>
            </a:pPr>
            <a:endParaRPr lang="en-US" sz="1650"/>
          </a:p>
        </p:txBody>
      </p:sp>
      <p:pic>
        <p:nvPicPr>
          <p:cNvPr id="5632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72164" y="415008"/>
            <a:ext cx="3031807" cy="13448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ladsholder til indhold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72163" y="2491360"/>
            <a:ext cx="3031808" cy="1802414"/>
          </a:xfrm>
          <a:prstGeom prst="rect">
            <a:avLst/>
          </a:prstGeom>
        </p:spPr>
      </p:pic>
      <p:sp>
        <p:nvSpPr>
          <p:cNvPr id="31749" name="Pladsholder til sidefod 1"/>
          <p:cNvSpPr>
            <a:spLocks noGrp="1"/>
          </p:cNvSpPr>
          <p:nvPr>
            <p:ph type="ftr" sz="quarter" idx="11"/>
          </p:nvPr>
        </p:nvSpPr>
        <p:spPr bwMode="auto">
          <a:xfrm>
            <a:off x="3028950" y="4767263"/>
            <a:ext cx="3086100" cy="273844"/>
          </a:xfrm>
        </p:spPr>
        <p:txBody>
          <a:bodyPr vert="horz" lIns="68580" tIns="34290" rIns="68580" bIns="34290" numCol="1" rtlCol="0" anchor="ctr" anchorCtr="0" compatLnSpc="1">
            <a:prstTxWarp prst="textNoShape">
              <a:avLst/>
            </a:prstTxWarp>
            <a:normAutofit/>
          </a:bodyPr>
          <a:lstStyle/>
          <a:p>
            <a:pPr>
              <a:spcAft>
                <a:spcPts val="450"/>
              </a:spcAft>
              <a:defRPr/>
            </a:pPr>
            <a:r>
              <a:rPr lang="en-US" kern="1200">
                <a:solidFill>
                  <a:schemeClr val="tx1">
                    <a:tint val="75000"/>
                  </a:schemeClr>
                </a:solidFill>
                <a:latin typeface="+mn-lt"/>
                <a:ea typeface="+mn-ea"/>
                <a:cs typeface="+mn-cs"/>
              </a:rPr>
              <a:t>Center for Ungdomstudier (CUR)</a:t>
            </a:r>
          </a:p>
        </p:txBody>
      </p:sp>
    </p:spTree>
    <p:extLst>
      <p:ext uri="{BB962C8B-B14F-4D97-AF65-F5344CB8AC3E}">
        <p14:creationId xmlns:p14="http://schemas.microsoft.com/office/powerpoint/2010/main" val="1501551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1A924E00-086A-4DA1-B0CE-0AF5784CDA83}"/>
              </a:ext>
            </a:extLst>
          </p:cNvPr>
          <p:cNvSpPr>
            <a:spLocks noGrp="1" noChangeArrowheads="1"/>
          </p:cNvSpPr>
          <p:nvPr>
            <p:ph type="title"/>
          </p:nvPr>
        </p:nvSpPr>
        <p:spPr/>
        <p:txBody>
          <a:bodyPr>
            <a:normAutofit fontScale="90000"/>
          </a:bodyPr>
          <a:lstStyle/>
          <a:p>
            <a:r>
              <a:rPr lang="da-DK" altLang="da-DK" dirty="0"/>
              <a:t>Hvad kendetegner også den gode ”Den gode idrætsundervisning”?</a:t>
            </a:r>
          </a:p>
        </p:txBody>
      </p:sp>
      <p:pic>
        <p:nvPicPr>
          <p:cNvPr id="66563" name="Pladsholder til indhold 5">
            <a:extLst>
              <a:ext uri="{FF2B5EF4-FFF2-40B4-BE49-F238E27FC236}">
                <a16:creationId xmlns:a16="http://schemas.microsoft.com/office/drawing/2014/main" id="{C9A9CEB4-EADC-4809-9B47-C958467B8D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7310" y="1662295"/>
            <a:ext cx="2825577" cy="2825577"/>
          </a:xfrm>
        </p:spPr>
      </p:pic>
      <p:sp>
        <p:nvSpPr>
          <p:cNvPr id="4" name="Pladsholder til sidefod 3">
            <a:extLst>
              <a:ext uri="{FF2B5EF4-FFF2-40B4-BE49-F238E27FC236}">
                <a16:creationId xmlns:a16="http://schemas.microsoft.com/office/drawing/2014/main" id="{E0CAE1BF-123C-499C-8BD1-4B4F6F743343}"/>
              </a:ext>
            </a:extLst>
          </p:cNvPr>
          <p:cNvSpPr>
            <a:spLocks noGrp="1"/>
          </p:cNvSpPr>
          <p:nvPr>
            <p:ph type="ftr" sz="quarter" idx="11"/>
          </p:nvPr>
        </p:nvSpPr>
        <p:spPr/>
        <p:txBody>
          <a:bodyPr/>
          <a:lstStyle/>
          <a:p>
            <a:pPr>
              <a:defRPr/>
            </a:pPr>
            <a:r>
              <a:rPr lang="en-US"/>
              <a:t>Center for Ungdomstudier (CUR)</a:t>
            </a:r>
            <a:endParaRPr lang="en-US" dirty="0"/>
          </a:p>
        </p:txBody>
      </p:sp>
    </p:spTree>
    <p:extLst>
      <p:ext uri="{BB962C8B-B14F-4D97-AF65-F5344CB8AC3E}">
        <p14:creationId xmlns:p14="http://schemas.microsoft.com/office/powerpoint/2010/main" val="4275584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DC2106C2-F4D3-4131-890E-53FA8157F171}"/>
              </a:ext>
            </a:extLst>
          </p:cNvPr>
          <p:cNvSpPr>
            <a:spLocks noGrp="1"/>
          </p:cNvSpPr>
          <p:nvPr>
            <p:ph type="title"/>
          </p:nvPr>
        </p:nvSpPr>
        <p:spPr>
          <a:xfrm>
            <a:off x="1602769" y="171739"/>
            <a:ext cx="6114522" cy="743118"/>
          </a:xfrm>
        </p:spPr>
        <p:txBody>
          <a:bodyPr rtlCol="0">
            <a:normAutofit/>
          </a:bodyPr>
          <a:lstStyle/>
          <a:p>
            <a:pPr algn="ctr" defTabSz="342903">
              <a:defRPr/>
            </a:pPr>
            <a:r>
              <a:rPr lang="da-DK" altLang="da-DK" sz="2700" dirty="0"/>
              <a:t>De kan ”udfolde” projektet…. </a:t>
            </a:r>
          </a:p>
        </p:txBody>
      </p:sp>
      <p:sp>
        <p:nvSpPr>
          <p:cNvPr id="49155" name="Pladsholder til indhold 2">
            <a:extLst>
              <a:ext uri="{FF2B5EF4-FFF2-40B4-BE49-F238E27FC236}">
                <a16:creationId xmlns:a16="http://schemas.microsoft.com/office/drawing/2014/main" id="{2539A181-E23B-46DF-9EA1-A48427D692AD}"/>
              </a:ext>
            </a:extLst>
          </p:cNvPr>
          <p:cNvSpPr>
            <a:spLocks noGrp="1"/>
          </p:cNvSpPr>
          <p:nvPr>
            <p:ph idx="1"/>
          </p:nvPr>
        </p:nvSpPr>
        <p:spPr>
          <a:xfrm>
            <a:off x="1602769" y="1200007"/>
            <a:ext cx="6114522" cy="3372114"/>
          </a:xfrm>
        </p:spPr>
        <p:txBody>
          <a:bodyPr rtlCol="0">
            <a:normAutofit/>
          </a:bodyPr>
          <a:lstStyle/>
          <a:p>
            <a:pPr marL="257177" indent="-257177" defTabSz="342903">
              <a:spcBef>
                <a:spcPts val="750"/>
              </a:spcBef>
              <a:buFont typeface="Wingdings 3" charset="2"/>
              <a:buChar char=""/>
              <a:defRPr/>
            </a:pPr>
            <a:r>
              <a:rPr lang="da-DK" altLang="da-DK" sz="2400" dirty="0">
                <a:solidFill>
                  <a:schemeClr val="bg1"/>
                </a:solidFill>
                <a:highlight>
                  <a:srgbClr val="C0C0C0"/>
                </a:highlight>
              </a:rPr>
              <a:t>At på trods af alle interviews med Niklas </a:t>
            </a:r>
            <a:r>
              <a:rPr lang="da-DK" altLang="da-DK" sz="2400" dirty="0" err="1">
                <a:solidFill>
                  <a:schemeClr val="bg1"/>
                </a:solidFill>
                <a:highlight>
                  <a:srgbClr val="C0C0C0"/>
                </a:highlight>
              </a:rPr>
              <a:t>Bendtner</a:t>
            </a:r>
            <a:r>
              <a:rPr lang="da-DK" altLang="da-DK" sz="2400" dirty="0">
                <a:solidFill>
                  <a:schemeClr val="bg1"/>
                </a:solidFill>
                <a:highlight>
                  <a:srgbClr val="C0C0C0"/>
                </a:highlight>
              </a:rPr>
              <a:t> og Jon Dahl bliver man klogere af, at dyrke idræt!</a:t>
            </a:r>
          </a:p>
          <a:p>
            <a:pPr marL="257177" indent="-257177" defTabSz="342903">
              <a:spcBef>
                <a:spcPts val="750"/>
              </a:spcBef>
              <a:buFont typeface="Wingdings 3" charset="2"/>
              <a:buChar char=""/>
              <a:defRPr/>
            </a:pPr>
            <a:endParaRPr lang="da-DK" altLang="ja-JP" sz="2400" dirty="0">
              <a:solidFill>
                <a:schemeClr val="bg1"/>
              </a:solidFill>
              <a:highlight>
                <a:srgbClr val="C0C0C0"/>
              </a:highlight>
              <a:cs typeface="HGPｺﾞｼｯｸE"/>
            </a:endParaRPr>
          </a:p>
          <a:p>
            <a:pPr marL="257177" indent="-257177" defTabSz="342903">
              <a:spcBef>
                <a:spcPts val="750"/>
              </a:spcBef>
              <a:buFont typeface="Wingdings 3" charset="2"/>
              <a:buChar char=""/>
              <a:defRPr/>
            </a:pPr>
            <a:endParaRPr lang="da-DK" altLang="da-DK" sz="1800" dirty="0">
              <a:solidFill>
                <a:schemeClr val="tx1">
                  <a:lumMod val="75000"/>
                  <a:lumOff val="25000"/>
                </a:schemeClr>
              </a:solidFill>
            </a:endParaRPr>
          </a:p>
        </p:txBody>
      </p:sp>
      <p:pic>
        <p:nvPicPr>
          <p:cNvPr id="8" name="Placeholder">
            <a:extLst>
              <a:ext uri="{FF2B5EF4-FFF2-40B4-BE49-F238E27FC236}">
                <a16:creationId xmlns:a16="http://schemas.microsoft.com/office/drawing/2014/main" id="{7D0B5F96-207B-4164-ABCA-F3F2CACB9A80}"/>
              </a:ext>
            </a:extLst>
          </p:cNvPr>
          <p:cNvPicPr/>
          <p:nvPr/>
        </p:nvPicPr>
        <p:blipFill>
          <a:blip r:embed="rId2" cstate="print"/>
          <a:stretch>
            <a:fillRect/>
          </a:stretch>
        </p:blipFill>
        <p:spPr bwMode="auto">
          <a:xfrm>
            <a:off x="701532" y="3649602"/>
            <a:ext cx="2322258" cy="2249221"/>
          </a:xfrm>
          <a:prstGeom prst="ellipse">
            <a:avLst/>
          </a:prstGeom>
          <a:noFill/>
          <a:ln w="25400" cap="flat" cmpd="sng" algn="ctr">
            <a:solidFill>
              <a:srgbClr val="FFFFFF"/>
            </a:solidFill>
            <a:prstDash val="solid"/>
            <a:miter lim="800000"/>
            <a:headEnd type="none" w="med" len="med"/>
            <a:tailEnd type="none" w="med" len="med"/>
          </a:ln>
          <a:effectLst>
            <a:outerShdw blurRad="63500" dist="38100" dir="2700000">
              <a:srgbClr val="000000">
                <a:alpha val="40000"/>
              </a:srgbClr>
            </a:outerShdw>
          </a:effectLst>
        </p:spPr>
      </p:pic>
      <p:sp>
        <p:nvSpPr>
          <p:cNvPr id="56325" name="Placeholder">
            <a:extLst>
              <a:ext uri="{FF2B5EF4-FFF2-40B4-BE49-F238E27FC236}">
                <a16:creationId xmlns:a16="http://schemas.microsoft.com/office/drawing/2014/main" id="{2DC6B1F2-FB75-4B77-9685-E7500A6493D5}"/>
              </a:ext>
            </a:extLst>
          </p:cNvPr>
          <p:cNvSpPr>
            <a:spLocks noChangeArrowheads="1"/>
          </p:cNvSpPr>
          <p:nvPr/>
        </p:nvSpPr>
        <p:spPr bwMode="auto">
          <a:xfrm>
            <a:off x="2909706" y="3426120"/>
            <a:ext cx="1796229" cy="179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da-DK" altLang="da-DK" sz="1225"/>
          </a:p>
        </p:txBody>
      </p:sp>
    </p:spTree>
    <p:extLst>
      <p:ext uri="{BB962C8B-B14F-4D97-AF65-F5344CB8AC3E}">
        <p14:creationId xmlns:p14="http://schemas.microsoft.com/office/powerpoint/2010/main" val="471349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8B591276-1CE4-4607-BAE4-B0A6FECEE632}"/>
              </a:ext>
            </a:extLst>
          </p:cNvPr>
          <p:cNvSpPr>
            <a:spLocks noGrp="1"/>
          </p:cNvSpPr>
          <p:nvPr>
            <p:ph type="title"/>
          </p:nvPr>
        </p:nvSpPr>
        <p:spPr>
          <a:xfrm>
            <a:off x="1602769" y="171739"/>
            <a:ext cx="6114522" cy="743118"/>
          </a:xfrm>
        </p:spPr>
        <p:txBody>
          <a:bodyPr rtlCol="0">
            <a:normAutofit fontScale="90000"/>
          </a:bodyPr>
          <a:lstStyle/>
          <a:p>
            <a:pPr defTabSz="342903">
              <a:lnSpc>
                <a:spcPct val="80000"/>
              </a:lnSpc>
              <a:defRPr/>
            </a:pPr>
            <a:r>
              <a:rPr lang="da-DK" altLang="da-DK" sz="2700"/>
              <a:t>De ved godt at det er vigtigt at kommunikere til mødre</a:t>
            </a:r>
          </a:p>
        </p:txBody>
      </p:sp>
      <p:sp>
        <p:nvSpPr>
          <p:cNvPr id="58371" name="Pladsholder til indhold 2">
            <a:extLst>
              <a:ext uri="{FF2B5EF4-FFF2-40B4-BE49-F238E27FC236}">
                <a16:creationId xmlns:a16="http://schemas.microsoft.com/office/drawing/2014/main" id="{BDB2D046-19A4-4C47-B631-62F4FCB8B0D7}"/>
              </a:ext>
            </a:extLst>
          </p:cNvPr>
          <p:cNvSpPr>
            <a:spLocks noGrp="1"/>
          </p:cNvSpPr>
          <p:nvPr>
            <p:ph idx="1"/>
          </p:nvPr>
        </p:nvSpPr>
        <p:spPr>
          <a:xfrm>
            <a:off x="1602769" y="1200007"/>
            <a:ext cx="6114522" cy="3747993"/>
          </a:xfrm>
        </p:spPr>
        <p:txBody>
          <a:bodyPr rtlCol="0">
            <a:normAutofit/>
          </a:bodyPr>
          <a:lstStyle/>
          <a:p>
            <a:pPr marL="257177" indent="-257177" defTabSz="342903">
              <a:spcBef>
                <a:spcPts val="750"/>
              </a:spcBef>
              <a:buFont typeface="Wingdings 3" charset="2"/>
              <a:buChar char=""/>
              <a:defRPr/>
            </a:pPr>
            <a:r>
              <a:rPr lang="da-DK" altLang="da-DK" sz="3200" dirty="0">
                <a:solidFill>
                  <a:schemeClr val="tx1"/>
                </a:solidFill>
              </a:rPr>
              <a:t>Et godt samarbejde med mødre er effektivt værn mod ”frafald” til og med 7. klasse – men det kræver at de forstår projektet – og det med </a:t>
            </a:r>
            <a:r>
              <a:rPr lang="da-DK" altLang="da-DK" sz="3200" dirty="0" err="1">
                <a:solidFill>
                  <a:schemeClr val="tx1"/>
                </a:solidFill>
              </a:rPr>
              <a:t>neuroplasticitet</a:t>
            </a:r>
            <a:r>
              <a:rPr lang="da-DK" altLang="da-DK" sz="3200" dirty="0">
                <a:solidFill>
                  <a:schemeClr val="tx1"/>
                </a:solidFill>
              </a:rPr>
              <a:t>, robusthed og livsmestring vil de rigtig gerne høre mere om….</a:t>
            </a:r>
          </a:p>
          <a:p>
            <a:pPr marL="0" indent="0" defTabSz="342903">
              <a:spcBef>
                <a:spcPts val="750"/>
              </a:spcBef>
              <a:buNone/>
              <a:defRPr/>
            </a:pPr>
            <a:endParaRPr lang="da-DK" altLang="da-DK" sz="2177" dirty="0">
              <a:solidFill>
                <a:schemeClr val="tx1"/>
              </a:solidFill>
            </a:endParaRPr>
          </a:p>
        </p:txBody>
      </p:sp>
      <p:sp>
        <p:nvSpPr>
          <p:cNvPr id="57348" name="Placeholder">
            <a:extLst>
              <a:ext uri="{FF2B5EF4-FFF2-40B4-BE49-F238E27FC236}">
                <a16:creationId xmlns:a16="http://schemas.microsoft.com/office/drawing/2014/main" id="{D2CA5777-8D23-4E52-872E-CB3C57456D68}"/>
              </a:ext>
            </a:extLst>
          </p:cNvPr>
          <p:cNvSpPr>
            <a:spLocks noChangeArrowheads="1"/>
          </p:cNvSpPr>
          <p:nvPr/>
        </p:nvSpPr>
        <p:spPr bwMode="auto">
          <a:xfrm>
            <a:off x="4688653" y="3608659"/>
            <a:ext cx="3417479" cy="334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da-DK" altLang="da-DK" sz="1225"/>
          </a:p>
        </p:txBody>
      </p:sp>
    </p:spTree>
    <p:extLst>
      <p:ext uri="{BB962C8B-B14F-4D97-AF65-F5344CB8AC3E}">
        <p14:creationId xmlns:p14="http://schemas.microsoft.com/office/powerpoint/2010/main" val="27245615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A4779203-E52A-4633-A5A7-75E118FE283C}"/>
              </a:ext>
            </a:extLst>
          </p:cNvPr>
          <p:cNvSpPr>
            <a:spLocks noGrp="1"/>
          </p:cNvSpPr>
          <p:nvPr>
            <p:ph type="title"/>
          </p:nvPr>
        </p:nvSpPr>
        <p:spPr>
          <a:xfrm>
            <a:off x="1602769" y="171739"/>
            <a:ext cx="6114522" cy="743118"/>
          </a:xfrm>
        </p:spPr>
        <p:txBody>
          <a:bodyPr rtlCol="0">
            <a:normAutofit/>
          </a:bodyPr>
          <a:lstStyle/>
          <a:p>
            <a:pPr defTabSz="342903">
              <a:defRPr/>
            </a:pPr>
            <a:r>
              <a:rPr lang="da-DK" altLang="da-DK" sz="2700" dirty="0"/>
              <a:t>De har en plan  der sikrer progression! </a:t>
            </a:r>
          </a:p>
        </p:txBody>
      </p:sp>
      <p:sp>
        <p:nvSpPr>
          <p:cNvPr id="51203" name="Pladsholder til indhold 2">
            <a:extLst>
              <a:ext uri="{FF2B5EF4-FFF2-40B4-BE49-F238E27FC236}">
                <a16:creationId xmlns:a16="http://schemas.microsoft.com/office/drawing/2014/main" id="{4A533F96-BA07-45EB-8FA8-D2EEA8952A05}"/>
              </a:ext>
            </a:extLst>
          </p:cNvPr>
          <p:cNvSpPr>
            <a:spLocks noGrp="1"/>
          </p:cNvSpPr>
          <p:nvPr>
            <p:ph idx="1"/>
          </p:nvPr>
        </p:nvSpPr>
        <p:spPr>
          <a:xfrm>
            <a:off x="1602769" y="1200007"/>
            <a:ext cx="6114522" cy="3693988"/>
          </a:xfrm>
        </p:spPr>
        <p:txBody>
          <a:bodyPr rtlCol="0">
            <a:normAutofit/>
          </a:bodyPr>
          <a:lstStyle/>
          <a:p>
            <a:pPr marL="257177" indent="-257177" defTabSz="342903">
              <a:spcBef>
                <a:spcPts val="750"/>
              </a:spcBef>
              <a:buFont typeface="Wingdings 3" charset="2"/>
              <a:buChar char=""/>
              <a:defRPr/>
            </a:pPr>
            <a:r>
              <a:rPr lang="da-DK" altLang="ja-JP" sz="3600" dirty="0">
                <a:solidFill>
                  <a:schemeClr val="tx1"/>
                </a:solidFill>
                <a:cs typeface="HGPｺﾞｼｯｸE"/>
              </a:rPr>
              <a:t>De har en rød tråd i deres arbejde, der sikrer at der en systematik og retning i deres arbejde……og er </a:t>
            </a:r>
            <a:r>
              <a:rPr lang="da-DK" altLang="ja-JP" sz="3600" dirty="0" err="1">
                <a:solidFill>
                  <a:schemeClr val="tx1"/>
                </a:solidFill>
                <a:cs typeface="HGPｺﾞｼｯｸE"/>
              </a:rPr>
              <a:t>opmærskomme</a:t>
            </a:r>
            <a:r>
              <a:rPr lang="da-DK" altLang="ja-JP" sz="3600" dirty="0">
                <a:solidFill>
                  <a:schemeClr val="tx1"/>
                </a:solidFill>
                <a:cs typeface="HGPｺﾞｼｯｸE"/>
              </a:rPr>
              <a:t> på de kritiske perioder!</a:t>
            </a:r>
          </a:p>
        </p:txBody>
      </p:sp>
      <p:sp>
        <p:nvSpPr>
          <p:cNvPr id="60420" name="Placeholder">
            <a:extLst>
              <a:ext uri="{FF2B5EF4-FFF2-40B4-BE49-F238E27FC236}">
                <a16:creationId xmlns:a16="http://schemas.microsoft.com/office/drawing/2014/main" id="{CCC0A55D-0E09-4F47-959D-C94281B82DF4}"/>
              </a:ext>
            </a:extLst>
          </p:cNvPr>
          <p:cNvSpPr>
            <a:spLocks noChangeArrowheads="1"/>
          </p:cNvSpPr>
          <p:nvPr/>
        </p:nvSpPr>
        <p:spPr bwMode="auto">
          <a:xfrm>
            <a:off x="5824933" y="3230620"/>
            <a:ext cx="2472379" cy="26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endParaRPr lang="da-DK" altLang="da-DK" sz="1225"/>
          </a:p>
        </p:txBody>
      </p:sp>
    </p:spTree>
    <p:extLst>
      <p:ext uri="{BB962C8B-B14F-4D97-AF65-F5344CB8AC3E}">
        <p14:creationId xmlns:p14="http://schemas.microsoft.com/office/powerpoint/2010/main" val="3579928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361E2-2F75-4F6E-B346-2C27C3BAE7D5}"/>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500">
                <a:solidFill>
                  <a:srgbClr val="FFFFFF"/>
                </a:solidFill>
              </a:rPr>
              <a:t>Robust er rundet af ” som egetræ”, hårdt, noget der kan modstå forandringer”mv.</a:t>
            </a:r>
          </a:p>
        </p:txBody>
      </p:sp>
      <p:pic>
        <p:nvPicPr>
          <p:cNvPr id="5" name="Pladsholder til indhold 4" descr="Et billede, der indeholder træ, udendørs, himmel, græs&#10;&#10;Beskrivelse, der er oprettet med meget høj sikkerhed">
            <a:extLst>
              <a:ext uri="{FF2B5EF4-FFF2-40B4-BE49-F238E27FC236}">
                <a16:creationId xmlns:a16="http://schemas.microsoft.com/office/drawing/2014/main" id="{2D41CB13-4E82-4DF0-9392-67E32EB784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64"/>
          <a:stretch/>
        </p:blipFill>
        <p:spPr>
          <a:xfrm>
            <a:off x="3028951" y="761065"/>
            <a:ext cx="5391149" cy="3618830"/>
          </a:xfrm>
          <a:prstGeom prst="rect">
            <a:avLst/>
          </a:prstGeom>
        </p:spPr>
      </p:pic>
    </p:spTree>
    <p:extLst>
      <p:ext uri="{BB962C8B-B14F-4D97-AF65-F5344CB8AC3E}">
        <p14:creationId xmlns:p14="http://schemas.microsoft.com/office/powerpoint/2010/main" val="426575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6D349DB8-C87E-4871-B400-D9F24AD0ECB0}"/>
              </a:ext>
            </a:extLst>
          </p:cNvPr>
          <p:cNvSpPr>
            <a:spLocks noGrp="1"/>
          </p:cNvSpPr>
          <p:nvPr>
            <p:ph type="title"/>
          </p:nvPr>
        </p:nvSpPr>
        <p:spPr>
          <a:xfrm>
            <a:off x="628650" y="128372"/>
            <a:ext cx="2130137" cy="1778361"/>
          </a:xfrm>
        </p:spPr>
        <p:txBody>
          <a:bodyPr vert="horz" lIns="68580" tIns="34290" rIns="68580" bIns="34290" rtlCol="0" anchor="ctr">
            <a:normAutofit/>
          </a:bodyPr>
          <a:lstStyle/>
          <a:p>
            <a:pPr>
              <a:defRPr/>
            </a:pPr>
            <a:r>
              <a:rPr lang="en-US" altLang="da-DK" sz="2400">
                <a:solidFill>
                  <a:srgbClr val="FFFFFF"/>
                </a:solidFill>
              </a:rPr>
              <a:t>Hvem er de ”gode” voksne???</a:t>
            </a:r>
          </a:p>
        </p:txBody>
      </p:sp>
      <p:graphicFrame>
        <p:nvGraphicFramePr>
          <p:cNvPr id="5" name="Pladsholder til indhold 4">
            <a:extLst>
              <a:ext uri="{FF2B5EF4-FFF2-40B4-BE49-F238E27FC236}">
                <a16:creationId xmlns:a16="http://schemas.microsoft.com/office/drawing/2014/main" id="{B7A8C294-C431-436C-B23D-A8788E639E16}"/>
              </a:ext>
            </a:extLst>
          </p:cNvPr>
          <p:cNvGraphicFramePr>
            <a:graphicFrameLocks noGrp="1"/>
          </p:cNvGraphicFramePr>
          <p:nvPr>
            <p:ph idx="1"/>
            <p:extLst>
              <p:ext uri="{D42A27DB-BD31-4B8C-83A1-F6EECF244321}">
                <p14:modId xmlns:p14="http://schemas.microsoft.com/office/powerpoint/2010/main" val="2592594324"/>
              </p:ext>
            </p:extLst>
          </p:nvPr>
        </p:nvGraphicFramePr>
        <p:xfrm>
          <a:off x="3270983" y="649115"/>
          <a:ext cx="5280588" cy="3846005"/>
        </p:xfrm>
        <a:graphic>
          <a:graphicData uri="http://schemas.openxmlformats.org/drawingml/2006/table">
            <a:tbl>
              <a:tblPr firstRow="1" bandRow="1">
                <a:tableStyleId>{9D7B26C5-4107-4FEC-AEDC-1716B250A1EF}</a:tableStyleId>
              </a:tblPr>
              <a:tblGrid>
                <a:gridCol w="3880198">
                  <a:extLst>
                    <a:ext uri="{9D8B030D-6E8A-4147-A177-3AD203B41FA5}">
                      <a16:colId xmlns:a16="http://schemas.microsoft.com/office/drawing/2014/main" val="1023203014"/>
                    </a:ext>
                  </a:extLst>
                </a:gridCol>
                <a:gridCol w="1400390">
                  <a:extLst>
                    <a:ext uri="{9D8B030D-6E8A-4147-A177-3AD203B41FA5}">
                      <a16:colId xmlns:a16="http://schemas.microsoft.com/office/drawing/2014/main" val="1079728974"/>
                    </a:ext>
                  </a:extLst>
                </a:gridCol>
              </a:tblGrid>
              <a:tr h="495545">
                <a:tc>
                  <a:txBody>
                    <a:bodyPr/>
                    <a:lstStyle/>
                    <a:p>
                      <a:r>
                        <a:rPr lang="da-DK" sz="2500"/>
                        <a:t>Hvilke voksne?</a:t>
                      </a:r>
                    </a:p>
                  </a:txBody>
                  <a:tcPr marL="82124" marR="82124" marT="41072" marB="41072"/>
                </a:tc>
                <a:tc>
                  <a:txBody>
                    <a:bodyPr/>
                    <a:lstStyle/>
                    <a:p>
                      <a:pPr algn="ctr"/>
                      <a:r>
                        <a:rPr lang="da-DK" sz="2500"/>
                        <a:t> pct.</a:t>
                      </a:r>
                    </a:p>
                  </a:txBody>
                  <a:tcPr marL="82124" marR="82124" marT="41072" marB="41072"/>
                </a:tc>
                <a:extLst>
                  <a:ext uri="{0D108BD9-81ED-4DB2-BD59-A6C34878D82A}">
                    <a16:rowId xmlns:a16="http://schemas.microsoft.com/office/drawing/2014/main" val="4176287166"/>
                  </a:ext>
                </a:extLst>
              </a:tr>
              <a:tr h="495545">
                <a:tc>
                  <a:txBody>
                    <a:bodyPr/>
                    <a:lstStyle/>
                    <a:p>
                      <a:r>
                        <a:rPr lang="da-DK" sz="2500" dirty="0">
                          <a:solidFill>
                            <a:srgbClr val="FF0000"/>
                          </a:solidFill>
                        </a:rPr>
                        <a:t>Bedsteforældre</a:t>
                      </a:r>
                    </a:p>
                  </a:txBody>
                  <a:tcPr marL="82124" marR="82124" marT="41072" marB="41072"/>
                </a:tc>
                <a:tc>
                  <a:txBody>
                    <a:bodyPr/>
                    <a:lstStyle/>
                    <a:p>
                      <a:pPr algn="ctr"/>
                      <a:r>
                        <a:rPr lang="da-DK" sz="2500"/>
                        <a:t>45,0</a:t>
                      </a:r>
                    </a:p>
                  </a:txBody>
                  <a:tcPr marL="82124" marR="82124" marT="41072" marB="41072"/>
                </a:tc>
                <a:extLst>
                  <a:ext uri="{0D108BD9-81ED-4DB2-BD59-A6C34878D82A}">
                    <a16:rowId xmlns:a16="http://schemas.microsoft.com/office/drawing/2014/main" val="3827136537"/>
                  </a:ext>
                </a:extLst>
              </a:tr>
              <a:tr h="495545">
                <a:tc>
                  <a:txBody>
                    <a:bodyPr/>
                    <a:lstStyle/>
                    <a:p>
                      <a:r>
                        <a:rPr lang="da-DK" sz="2500"/>
                        <a:t>Ældre søskende</a:t>
                      </a:r>
                    </a:p>
                  </a:txBody>
                  <a:tcPr marL="82124" marR="82124" marT="41072" marB="41072"/>
                </a:tc>
                <a:tc>
                  <a:txBody>
                    <a:bodyPr/>
                    <a:lstStyle/>
                    <a:p>
                      <a:pPr algn="ctr"/>
                      <a:r>
                        <a:rPr lang="da-DK" sz="2500"/>
                        <a:t>36,0</a:t>
                      </a:r>
                    </a:p>
                  </a:txBody>
                  <a:tcPr marL="82124" marR="82124" marT="41072" marB="41072"/>
                </a:tc>
                <a:extLst>
                  <a:ext uri="{0D108BD9-81ED-4DB2-BD59-A6C34878D82A}">
                    <a16:rowId xmlns:a16="http://schemas.microsoft.com/office/drawing/2014/main" val="821205400"/>
                  </a:ext>
                </a:extLst>
              </a:tr>
              <a:tr h="495545">
                <a:tc>
                  <a:txBody>
                    <a:bodyPr/>
                    <a:lstStyle/>
                    <a:p>
                      <a:r>
                        <a:rPr lang="da-DK" sz="2500" dirty="0">
                          <a:solidFill>
                            <a:srgbClr val="FF0000"/>
                          </a:solidFill>
                        </a:rPr>
                        <a:t>Lærere</a:t>
                      </a:r>
                    </a:p>
                  </a:txBody>
                  <a:tcPr marL="82124" marR="82124" marT="41072" marB="41072"/>
                </a:tc>
                <a:tc>
                  <a:txBody>
                    <a:bodyPr/>
                    <a:lstStyle/>
                    <a:p>
                      <a:pPr algn="ctr"/>
                      <a:r>
                        <a:rPr lang="da-DK" sz="2500"/>
                        <a:t>27,2</a:t>
                      </a:r>
                    </a:p>
                  </a:txBody>
                  <a:tcPr marL="82124" marR="82124" marT="41072" marB="41072"/>
                </a:tc>
                <a:extLst>
                  <a:ext uri="{0D108BD9-81ED-4DB2-BD59-A6C34878D82A}">
                    <a16:rowId xmlns:a16="http://schemas.microsoft.com/office/drawing/2014/main" val="130590222"/>
                  </a:ext>
                </a:extLst>
              </a:tr>
              <a:tr h="495545">
                <a:tc>
                  <a:txBody>
                    <a:bodyPr/>
                    <a:lstStyle/>
                    <a:p>
                      <a:r>
                        <a:rPr lang="da-DK" sz="2500"/>
                        <a:t>”Andre”</a:t>
                      </a:r>
                    </a:p>
                  </a:txBody>
                  <a:tcPr marL="82124" marR="82124" marT="41072" marB="41072"/>
                </a:tc>
                <a:tc>
                  <a:txBody>
                    <a:bodyPr/>
                    <a:lstStyle/>
                    <a:p>
                      <a:pPr algn="ctr"/>
                      <a:r>
                        <a:rPr lang="da-DK" sz="2500"/>
                        <a:t>25,9</a:t>
                      </a:r>
                    </a:p>
                  </a:txBody>
                  <a:tcPr marL="82124" marR="82124" marT="41072" marB="41072"/>
                </a:tc>
                <a:extLst>
                  <a:ext uri="{0D108BD9-81ED-4DB2-BD59-A6C34878D82A}">
                    <a16:rowId xmlns:a16="http://schemas.microsoft.com/office/drawing/2014/main" val="3023524446"/>
                  </a:ext>
                </a:extLst>
              </a:tr>
              <a:tr h="872735">
                <a:tc>
                  <a:txBody>
                    <a:bodyPr/>
                    <a:lstStyle/>
                    <a:p>
                      <a:r>
                        <a:rPr lang="da-DK" sz="2500" dirty="0">
                          <a:solidFill>
                            <a:srgbClr val="FF0000"/>
                          </a:solidFill>
                        </a:rPr>
                        <a:t>Trænere</a:t>
                      </a:r>
                      <a:r>
                        <a:rPr lang="da-DK" sz="2500" dirty="0"/>
                        <a:t>, klubmedarbejdere m.v. </a:t>
                      </a:r>
                    </a:p>
                  </a:txBody>
                  <a:tcPr marL="82124" marR="82124" marT="41072" marB="41072"/>
                </a:tc>
                <a:tc>
                  <a:txBody>
                    <a:bodyPr/>
                    <a:lstStyle/>
                    <a:p>
                      <a:pPr algn="ctr"/>
                      <a:r>
                        <a:rPr lang="da-DK" sz="2500"/>
                        <a:t>17,9</a:t>
                      </a:r>
                    </a:p>
                  </a:txBody>
                  <a:tcPr marL="82124" marR="82124" marT="41072" marB="41072"/>
                </a:tc>
                <a:extLst>
                  <a:ext uri="{0D108BD9-81ED-4DB2-BD59-A6C34878D82A}">
                    <a16:rowId xmlns:a16="http://schemas.microsoft.com/office/drawing/2014/main" val="1713804300"/>
                  </a:ext>
                </a:extLst>
              </a:tr>
              <a:tr h="495545">
                <a:tc>
                  <a:txBody>
                    <a:bodyPr/>
                    <a:lstStyle/>
                    <a:p>
                      <a:r>
                        <a:rPr lang="da-DK" sz="2500">
                          <a:solidFill>
                            <a:srgbClr val="FF0000"/>
                          </a:solidFill>
                        </a:rPr>
                        <a:t>Venners forældre</a:t>
                      </a:r>
                    </a:p>
                  </a:txBody>
                  <a:tcPr marL="82124" marR="82124" marT="41072" marB="41072"/>
                </a:tc>
                <a:tc>
                  <a:txBody>
                    <a:bodyPr/>
                    <a:lstStyle/>
                    <a:p>
                      <a:pPr algn="ctr"/>
                      <a:r>
                        <a:rPr lang="da-DK" sz="2500" dirty="0">
                          <a:solidFill>
                            <a:srgbClr val="FF0000"/>
                          </a:solidFill>
                        </a:rPr>
                        <a:t>16,8</a:t>
                      </a:r>
                    </a:p>
                  </a:txBody>
                  <a:tcPr marL="82124" marR="82124" marT="41072" marB="41072"/>
                </a:tc>
                <a:extLst>
                  <a:ext uri="{0D108BD9-81ED-4DB2-BD59-A6C34878D82A}">
                    <a16:rowId xmlns:a16="http://schemas.microsoft.com/office/drawing/2014/main" val="1723582657"/>
                  </a:ext>
                </a:extLst>
              </a:tr>
            </a:tbl>
          </a:graphicData>
        </a:graphic>
      </p:graphicFrame>
      <p:sp>
        <p:nvSpPr>
          <p:cNvPr id="50205" name="Pladsholder til sidefod 3">
            <a:extLst>
              <a:ext uri="{FF2B5EF4-FFF2-40B4-BE49-F238E27FC236}">
                <a16:creationId xmlns:a16="http://schemas.microsoft.com/office/drawing/2014/main" id="{21F82EAD-F1A8-4F01-AF79-20A0AE2EB0A2}"/>
              </a:ext>
            </a:extLst>
          </p:cNvPr>
          <p:cNvSpPr>
            <a:spLocks noGrp="1"/>
          </p:cNvSpPr>
          <p:nvPr>
            <p:ph type="ftr" sz="quarter" idx="11"/>
          </p:nvPr>
        </p:nvSpPr>
        <p:spPr bwMode="auto">
          <a:xfrm>
            <a:off x="628651" y="4767263"/>
            <a:ext cx="4470713"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numCol="1" rtlCol="0" anchor="ctr" anchorCtr="0" compatLnSpc="1">
            <a:prstTxWarp prst="textNoShape">
              <a:avLst/>
            </a:prstTxWarp>
            <a:normAutofit/>
          </a:bodyPr>
          <a:lstStyle/>
          <a:p>
            <a:pPr algn="l">
              <a:spcAft>
                <a:spcPts val="450"/>
              </a:spcAft>
              <a:defRPr/>
            </a:pPr>
            <a:r>
              <a:rPr lang="en-US" altLang="da-DK" kern="1200">
                <a:solidFill>
                  <a:schemeClr val="tx1">
                    <a:tint val="75000"/>
                  </a:schemeClr>
                </a:solidFill>
                <a:latin typeface="+mn-lt"/>
                <a:ea typeface="+mn-ea"/>
                <a:cs typeface="+mn-cs"/>
              </a:rPr>
              <a:t>Center for Ungdomstudier (CUR)</a:t>
            </a:r>
          </a:p>
        </p:txBody>
      </p:sp>
    </p:spTree>
    <p:extLst>
      <p:ext uri="{BB962C8B-B14F-4D97-AF65-F5344CB8AC3E}">
        <p14:creationId xmlns:p14="http://schemas.microsoft.com/office/powerpoint/2010/main" val="4097165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75568-BCFF-4A8D-B4E3-7BCA8E61455A}"/>
              </a:ext>
            </a:extLst>
          </p:cNvPr>
          <p:cNvSpPr>
            <a:spLocks noGrp="1"/>
          </p:cNvSpPr>
          <p:nvPr>
            <p:ph type="title"/>
          </p:nvPr>
        </p:nvSpPr>
        <p:spPr>
          <a:xfrm>
            <a:off x="5873495" y="689627"/>
            <a:ext cx="2159255" cy="3764245"/>
          </a:xfrm>
          <a:noFill/>
        </p:spPr>
        <p:txBody>
          <a:bodyPr anchor="ctr">
            <a:normAutofit/>
          </a:bodyPr>
          <a:lstStyle/>
          <a:p>
            <a:r>
              <a:rPr lang="da-DK" sz="2300" dirty="0">
                <a:solidFill>
                  <a:schemeClr val="bg2"/>
                </a:solidFill>
              </a:rPr>
              <a:t>Robuste fællesskaber….</a:t>
            </a:r>
          </a:p>
        </p:txBody>
      </p:sp>
      <p:sp>
        <p:nvSpPr>
          <p:cNvPr id="3" name="Pladsholder til indhold 2">
            <a:extLst>
              <a:ext uri="{FF2B5EF4-FFF2-40B4-BE49-F238E27FC236}">
                <a16:creationId xmlns:a16="http://schemas.microsoft.com/office/drawing/2014/main" id="{B0115863-E707-4BE8-85C2-67C0C68A0FDF}"/>
              </a:ext>
            </a:extLst>
          </p:cNvPr>
          <p:cNvSpPr>
            <a:spLocks noGrp="1"/>
          </p:cNvSpPr>
          <p:nvPr>
            <p:ph idx="1"/>
          </p:nvPr>
        </p:nvSpPr>
        <p:spPr>
          <a:xfrm>
            <a:off x="628649" y="689627"/>
            <a:ext cx="4674508" cy="3764246"/>
          </a:xfrm>
        </p:spPr>
        <p:txBody>
          <a:bodyPr anchor="ctr">
            <a:normAutofit/>
          </a:bodyPr>
          <a:lstStyle/>
          <a:p>
            <a:r>
              <a:rPr lang="da-DK" sz="1500">
                <a:solidFill>
                  <a:schemeClr val="tx1">
                    <a:lumMod val="95000"/>
                  </a:schemeClr>
                </a:solidFill>
              </a:rPr>
              <a:t>”Det, som karakteriserer et robust fællesskab, er for det første, at der er trygt at være. En anden ting, der betyder meget, er, at det er okay at tiltale det, som er bekymrende og svært, uden at man risikerer at få hovedet hugget af….” ((Poul Lundgaard Bak, overlæge i Komitéen for Sundhedsoplysning og forsker i robusthed på Institut for Folkesundhed ved Aarhus Universitet)</a:t>
            </a:r>
          </a:p>
          <a:p>
            <a:endParaRPr lang="da-DK" sz="1500">
              <a:solidFill>
                <a:schemeClr val="tx1">
                  <a:lumMod val="95000"/>
                </a:schemeClr>
              </a:solidFill>
            </a:endParaRPr>
          </a:p>
        </p:txBody>
      </p:sp>
    </p:spTree>
    <p:extLst>
      <p:ext uri="{BB962C8B-B14F-4D97-AF65-F5344CB8AC3E}">
        <p14:creationId xmlns:p14="http://schemas.microsoft.com/office/powerpoint/2010/main" val="42748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61118-5EA5-41D0-9F27-EE3301F13015}"/>
              </a:ext>
            </a:extLst>
          </p:cNvPr>
          <p:cNvSpPr>
            <a:spLocks noGrp="1"/>
          </p:cNvSpPr>
          <p:nvPr>
            <p:ph type="title"/>
          </p:nvPr>
        </p:nvSpPr>
        <p:spPr>
          <a:xfrm>
            <a:off x="557213" y="557213"/>
            <a:ext cx="2607469" cy="3721893"/>
          </a:xfrm>
        </p:spPr>
        <p:txBody>
          <a:bodyPr vert="horz" lIns="68580" tIns="34290" rIns="68580" bIns="34290" rtlCol="0" anchor="ctr">
            <a:normAutofit/>
          </a:bodyPr>
          <a:lstStyle/>
          <a:p>
            <a:pPr algn="ctr"/>
            <a:r>
              <a:rPr lang="en-US" kern="1200" dirty="0" err="1">
                <a:solidFill>
                  <a:srgbClr val="FFFFFF"/>
                </a:solidFill>
                <a:latin typeface="+mj-lt"/>
                <a:ea typeface="+mj-ea"/>
                <a:cs typeface="+mj-cs"/>
              </a:rPr>
              <a:t>Udfordringen</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er</a:t>
            </a:r>
            <a:r>
              <a:rPr lang="en-US" kern="1200" dirty="0">
                <a:solidFill>
                  <a:srgbClr val="FFFFFF"/>
                </a:solidFill>
                <a:latin typeface="+mj-lt"/>
                <a:ea typeface="+mj-ea"/>
                <a:cs typeface="+mj-cs"/>
              </a:rPr>
              <a:t> at </a:t>
            </a:r>
            <a:r>
              <a:rPr lang="en-US" kern="1200" dirty="0" err="1">
                <a:solidFill>
                  <a:srgbClr val="FFFFFF"/>
                </a:solidFill>
                <a:latin typeface="+mj-lt"/>
                <a:ea typeface="+mj-ea"/>
                <a:cs typeface="+mj-cs"/>
              </a:rPr>
              <a:t>gøre</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ungdomslivet</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til</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en</a:t>
            </a:r>
            <a:r>
              <a:rPr lang="en-US" kern="1200" dirty="0">
                <a:solidFill>
                  <a:srgbClr val="FFFFFF"/>
                </a:solidFill>
                <a:latin typeface="+mj-lt"/>
                <a:ea typeface="+mj-ea"/>
                <a:cs typeface="+mj-cs"/>
              </a:rPr>
              <a:t> ØVEBANE</a:t>
            </a:r>
            <a:r>
              <a:rPr lang="en-US" dirty="0">
                <a:solidFill>
                  <a:srgbClr val="FFFFFF"/>
                </a:solidFill>
              </a:rPr>
              <a:t> – og her </a:t>
            </a:r>
            <a:r>
              <a:rPr lang="en-US" dirty="0" err="1">
                <a:solidFill>
                  <a:srgbClr val="FFFFFF"/>
                </a:solidFill>
              </a:rPr>
              <a:t>kan</a:t>
            </a:r>
            <a:r>
              <a:rPr lang="en-US" dirty="0">
                <a:solidFill>
                  <a:srgbClr val="FFFFFF"/>
                </a:solidFill>
              </a:rPr>
              <a:t> </a:t>
            </a:r>
            <a:r>
              <a:rPr lang="en-US" dirty="0" err="1">
                <a:solidFill>
                  <a:srgbClr val="FFFFFF"/>
                </a:solidFill>
              </a:rPr>
              <a:t>idræt</a:t>
            </a:r>
            <a:r>
              <a:rPr lang="en-US" dirty="0">
                <a:solidFill>
                  <a:srgbClr val="FFFFFF"/>
                </a:solidFill>
              </a:rPr>
              <a:t> </a:t>
            </a:r>
            <a:r>
              <a:rPr lang="en-US" dirty="0" err="1">
                <a:solidFill>
                  <a:srgbClr val="FFFFFF"/>
                </a:solidFill>
              </a:rPr>
              <a:t>noget</a:t>
            </a:r>
            <a:r>
              <a:rPr lang="en-US" dirty="0">
                <a:solidFill>
                  <a:srgbClr val="FFFFFF"/>
                </a:solidFill>
              </a:rPr>
              <a:t>….</a:t>
            </a:r>
            <a:endParaRPr lang="en-US" kern="1200" dirty="0">
              <a:solidFill>
                <a:srgbClr val="FFFFFF"/>
              </a:solidFill>
              <a:latin typeface="+mj-lt"/>
              <a:ea typeface="+mj-ea"/>
              <a:cs typeface="+mj-cs"/>
            </a:endParaRPr>
          </a:p>
        </p:txBody>
      </p:sp>
      <p:pic>
        <p:nvPicPr>
          <p:cNvPr id="5" name="Pladsholder til indhold 4" descr="Et billede, der indeholder udendørs, bil, træ, vej&#10;&#10;Automatisk oprettet beskrivelse">
            <a:extLst>
              <a:ext uri="{FF2B5EF4-FFF2-40B4-BE49-F238E27FC236}">
                <a16:creationId xmlns:a16="http://schemas.microsoft.com/office/drawing/2014/main" id="{56E4F3D6-E970-4764-A49C-CC02E47386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08" r="5291" b="-1"/>
          <a:stretch/>
        </p:blipFill>
        <p:spPr>
          <a:xfrm>
            <a:off x="3865367" y="1192342"/>
            <a:ext cx="4915159" cy="2764773"/>
          </a:xfrm>
          <a:prstGeom prst="rect">
            <a:avLst/>
          </a:prstGeom>
        </p:spPr>
      </p:pic>
    </p:spTree>
    <p:extLst>
      <p:ext uri="{BB962C8B-B14F-4D97-AF65-F5344CB8AC3E}">
        <p14:creationId xmlns:p14="http://schemas.microsoft.com/office/powerpoint/2010/main" val="740571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795E6440-E8F7-4E8D-ABE2-F112549E9751}"/>
              </a:ext>
            </a:extLst>
          </p:cNvPr>
          <p:cNvSpPr>
            <a:spLocks noGrp="1" noChangeArrowheads="1"/>
          </p:cNvSpPr>
          <p:nvPr>
            <p:ph type="title"/>
          </p:nvPr>
        </p:nvSpPr>
        <p:spPr>
          <a:xfrm>
            <a:off x="1506639" y="339156"/>
            <a:ext cx="5291475" cy="2232595"/>
          </a:xfrm>
        </p:spPr>
        <p:txBody>
          <a:bodyPr>
            <a:normAutofit/>
          </a:bodyPr>
          <a:lstStyle/>
          <a:p>
            <a:pPr algn="ctr" eaLnBrk="1" hangingPunct="1">
              <a:defRPr/>
            </a:pPr>
            <a:br>
              <a:rPr lang="da-DK" altLang="da-DK" sz="5400" dirty="0"/>
            </a:br>
            <a:r>
              <a:rPr lang="da-DK" altLang="da-DK" sz="4400" dirty="0"/>
              <a:t>Tak fordi I lyttede…….</a:t>
            </a:r>
          </a:p>
        </p:txBody>
      </p:sp>
      <p:sp>
        <p:nvSpPr>
          <p:cNvPr id="3" name="Pladsholder til indhold 2">
            <a:extLst>
              <a:ext uri="{FF2B5EF4-FFF2-40B4-BE49-F238E27FC236}">
                <a16:creationId xmlns:a16="http://schemas.microsoft.com/office/drawing/2014/main" id="{3AE90351-63A3-4F60-8520-B74014794615}"/>
              </a:ext>
            </a:extLst>
          </p:cNvPr>
          <p:cNvSpPr>
            <a:spLocks noGrp="1"/>
          </p:cNvSpPr>
          <p:nvPr>
            <p:ph idx="1"/>
          </p:nvPr>
        </p:nvSpPr>
        <p:spPr/>
        <p:txBody>
          <a:bodyPr rtlCol="0">
            <a:normAutofit/>
          </a:bodyPr>
          <a:lstStyle/>
          <a:p>
            <a:pPr marL="257181" indent="-257181" defTabSz="342907">
              <a:spcAft>
                <a:spcPts val="0"/>
              </a:spcAft>
              <a:buClr>
                <a:schemeClr val="bg2">
                  <a:lumMod val="40000"/>
                  <a:lumOff val="60000"/>
                </a:schemeClr>
              </a:buClr>
              <a:buFont typeface="Wingdings 3" charset="2"/>
              <a:buChar char=""/>
              <a:defRPr/>
            </a:pPr>
            <a:endParaRPr lang="da-DK" dirty="0"/>
          </a:p>
          <a:p>
            <a:pPr marL="257181" indent="-257181" defTabSz="342907">
              <a:spcAft>
                <a:spcPts val="0"/>
              </a:spcAft>
              <a:buClr>
                <a:schemeClr val="bg2">
                  <a:lumMod val="40000"/>
                  <a:lumOff val="60000"/>
                </a:schemeClr>
              </a:buClr>
              <a:buFont typeface="Wingdings 3" charset="2"/>
              <a:buChar char=""/>
              <a:defRPr/>
            </a:pPr>
            <a:endParaRPr lang="da-DK" dirty="0"/>
          </a:p>
          <a:p>
            <a:pPr marL="257181" indent="-257181" defTabSz="342907">
              <a:spcAft>
                <a:spcPts val="0"/>
              </a:spcAft>
              <a:buClr>
                <a:schemeClr val="bg2">
                  <a:lumMod val="40000"/>
                  <a:lumOff val="60000"/>
                </a:schemeClr>
              </a:buClr>
              <a:buFont typeface="Wingdings 3" charset="2"/>
              <a:buChar char=""/>
              <a:defRPr/>
            </a:pPr>
            <a:endParaRPr lang="da-DK" dirty="0"/>
          </a:p>
          <a:p>
            <a:pPr marL="0" indent="0" algn="ctr" defTabSz="342907">
              <a:spcAft>
                <a:spcPts val="0"/>
              </a:spcAft>
              <a:buClr>
                <a:schemeClr val="bg2">
                  <a:lumMod val="40000"/>
                  <a:lumOff val="60000"/>
                </a:schemeClr>
              </a:buClr>
              <a:buNone/>
              <a:defRPr/>
            </a:pPr>
            <a:endParaRPr lang="da-DK" sz="2100" dirty="0"/>
          </a:p>
        </p:txBody>
      </p:sp>
      <p:pic>
        <p:nvPicPr>
          <p:cNvPr id="73732" name="Billede 1">
            <a:extLst>
              <a:ext uri="{FF2B5EF4-FFF2-40B4-BE49-F238E27FC236}">
                <a16:creationId xmlns:a16="http://schemas.microsoft.com/office/drawing/2014/main" id="{5809B79C-3B0D-4D23-83F6-C5117AD17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893" y="2517745"/>
            <a:ext cx="1934483" cy="199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58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42A57-C1CD-4216-B3D1-C21D0BC426C0}"/>
              </a:ext>
            </a:extLst>
          </p:cNvPr>
          <p:cNvSpPr>
            <a:spLocks noGrp="1"/>
          </p:cNvSpPr>
          <p:nvPr>
            <p:ph type="title"/>
          </p:nvPr>
        </p:nvSpPr>
        <p:spPr>
          <a:xfrm>
            <a:off x="720091" y="325576"/>
            <a:ext cx="7709978" cy="1021532"/>
          </a:xfrm>
        </p:spPr>
        <p:txBody>
          <a:bodyPr anchor="b">
            <a:normAutofit/>
          </a:bodyPr>
          <a:lstStyle/>
          <a:p>
            <a:r>
              <a:rPr lang="da-DK" b="1" dirty="0">
                <a:solidFill>
                  <a:schemeClr val="tx1"/>
                </a:solidFill>
              </a:rPr>
              <a:t>Udviklingen i ensomhed (VIVE 2018)</a:t>
            </a:r>
          </a:p>
        </p:txBody>
      </p:sp>
      <p:graphicFrame>
        <p:nvGraphicFramePr>
          <p:cNvPr id="4" name="Pladsholder til indhold 3">
            <a:extLst>
              <a:ext uri="{FF2B5EF4-FFF2-40B4-BE49-F238E27FC236}">
                <a16:creationId xmlns:a16="http://schemas.microsoft.com/office/drawing/2014/main" id="{A4F4E18E-EEB5-4F7B-BA05-C42FA5AE2F20}"/>
              </a:ext>
            </a:extLst>
          </p:cNvPr>
          <p:cNvGraphicFramePr>
            <a:graphicFrameLocks noGrp="1"/>
          </p:cNvGraphicFramePr>
          <p:nvPr>
            <p:ph idx="1"/>
          </p:nvPr>
        </p:nvGraphicFramePr>
        <p:xfrm>
          <a:off x="1221038" y="2377742"/>
          <a:ext cx="6708083" cy="1860804"/>
        </p:xfrm>
        <a:graphic>
          <a:graphicData uri="http://schemas.openxmlformats.org/drawingml/2006/table">
            <a:tbl>
              <a:tblPr firstRow="1" bandRow="1">
                <a:tableStyleId>{5C22544A-7EE6-4342-B048-85BDC9FD1C3A}</a:tableStyleId>
              </a:tblPr>
              <a:tblGrid>
                <a:gridCol w="1807369">
                  <a:extLst>
                    <a:ext uri="{9D8B030D-6E8A-4147-A177-3AD203B41FA5}">
                      <a16:colId xmlns:a16="http://schemas.microsoft.com/office/drawing/2014/main" val="1254290725"/>
                    </a:ext>
                  </a:extLst>
                </a:gridCol>
                <a:gridCol w="1547631">
                  <a:extLst>
                    <a:ext uri="{9D8B030D-6E8A-4147-A177-3AD203B41FA5}">
                      <a16:colId xmlns:a16="http://schemas.microsoft.com/office/drawing/2014/main" val="2718923989"/>
                    </a:ext>
                  </a:extLst>
                </a:gridCol>
                <a:gridCol w="1547631">
                  <a:extLst>
                    <a:ext uri="{9D8B030D-6E8A-4147-A177-3AD203B41FA5}">
                      <a16:colId xmlns:a16="http://schemas.microsoft.com/office/drawing/2014/main" val="1501924430"/>
                    </a:ext>
                  </a:extLst>
                </a:gridCol>
                <a:gridCol w="1805452">
                  <a:extLst>
                    <a:ext uri="{9D8B030D-6E8A-4147-A177-3AD203B41FA5}">
                      <a16:colId xmlns:a16="http://schemas.microsoft.com/office/drawing/2014/main" val="2767730701"/>
                    </a:ext>
                  </a:extLst>
                </a:gridCol>
              </a:tblGrid>
              <a:tr h="465201">
                <a:tc>
                  <a:txBody>
                    <a:bodyPr/>
                    <a:lstStyle/>
                    <a:p>
                      <a:endParaRPr lang="da-DK" sz="2500"/>
                    </a:p>
                  </a:txBody>
                  <a:tcPr marL="62865" marR="62865" marT="31433" marB="31433"/>
                </a:tc>
                <a:tc>
                  <a:txBody>
                    <a:bodyPr/>
                    <a:lstStyle/>
                    <a:p>
                      <a:r>
                        <a:rPr lang="da-DK" sz="2500"/>
                        <a:t>2009</a:t>
                      </a:r>
                    </a:p>
                  </a:txBody>
                  <a:tcPr marL="62865" marR="62865" marT="31433" marB="31433"/>
                </a:tc>
                <a:tc>
                  <a:txBody>
                    <a:bodyPr/>
                    <a:lstStyle/>
                    <a:p>
                      <a:r>
                        <a:rPr lang="da-DK" sz="2500"/>
                        <a:t>2013</a:t>
                      </a:r>
                    </a:p>
                  </a:txBody>
                  <a:tcPr marL="62865" marR="62865" marT="31433" marB="31433"/>
                </a:tc>
                <a:tc>
                  <a:txBody>
                    <a:bodyPr/>
                    <a:lstStyle/>
                    <a:p>
                      <a:r>
                        <a:rPr lang="da-DK" sz="2500"/>
                        <a:t>2017</a:t>
                      </a:r>
                    </a:p>
                  </a:txBody>
                  <a:tcPr marL="62865" marR="62865" marT="31433" marB="31433"/>
                </a:tc>
                <a:extLst>
                  <a:ext uri="{0D108BD9-81ED-4DB2-BD59-A6C34878D82A}">
                    <a16:rowId xmlns:a16="http://schemas.microsoft.com/office/drawing/2014/main" val="1469415110"/>
                  </a:ext>
                </a:extLst>
              </a:tr>
              <a:tr h="465201">
                <a:tc>
                  <a:txBody>
                    <a:bodyPr/>
                    <a:lstStyle/>
                    <a:p>
                      <a:r>
                        <a:rPr lang="da-DK" sz="2500"/>
                        <a:t>11-årige</a:t>
                      </a:r>
                    </a:p>
                  </a:txBody>
                  <a:tcPr marL="62865" marR="62865" marT="31433" marB="31433"/>
                </a:tc>
                <a:tc>
                  <a:txBody>
                    <a:bodyPr/>
                    <a:lstStyle/>
                    <a:p>
                      <a:r>
                        <a:rPr lang="da-DK" sz="2500"/>
                        <a:t>5 pct</a:t>
                      </a:r>
                    </a:p>
                  </a:txBody>
                  <a:tcPr marL="62865" marR="62865" marT="31433" marB="31433"/>
                </a:tc>
                <a:tc>
                  <a:txBody>
                    <a:bodyPr/>
                    <a:lstStyle/>
                    <a:p>
                      <a:r>
                        <a:rPr lang="da-DK" sz="2500"/>
                        <a:t>4 pct</a:t>
                      </a:r>
                    </a:p>
                  </a:txBody>
                  <a:tcPr marL="62865" marR="62865" marT="31433" marB="31433"/>
                </a:tc>
                <a:tc>
                  <a:txBody>
                    <a:bodyPr/>
                    <a:lstStyle/>
                    <a:p>
                      <a:r>
                        <a:rPr lang="da-DK" sz="2500"/>
                        <a:t>3 pct.</a:t>
                      </a:r>
                    </a:p>
                  </a:txBody>
                  <a:tcPr marL="62865" marR="62865" marT="31433" marB="31433"/>
                </a:tc>
                <a:extLst>
                  <a:ext uri="{0D108BD9-81ED-4DB2-BD59-A6C34878D82A}">
                    <a16:rowId xmlns:a16="http://schemas.microsoft.com/office/drawing/2014/main" val="2761271136"/>
                  </a:ext>
                </a:extLst>
              </a:tr>
              <a:tr h="465201">
                <a:tc>
                  <a:txBody>
                    <a:bodyPr/>
                    <a:lstStyle/>
                    <a:p>
                      <a:r>
                        <a:rPr lang="da-DK" sz="2500"/>
                        <a:t>15-årige</a:t>
                      </a:r>
                    </a:p>
                  </a:txBody>
                  <a:tcPr marL="62865" marR="62865" marT="31433" marB="31433"/>
                </a:tc>
                <a:tc>
                  <a:txBody>
                    <a:bodyPr/>
                    <a:lstStyle/>
                    <a:p>
                      <a:r>
                        <a:rPr lang="da-DK" sz="2500"/>
                        <a:t>5 pct.</a:t>
                      </a:r>
                    </a:p>
                  </a:txBody>
                  <a:tcPr marL="62865" marR="62865" marT="31433" marB="31433"/>
                </a:tc>
                <a:tc>
                  <a:txBody>
                    <a:bodyPr/>
                    <a:lstStyle/>
                    <a:p>
                      <a:r>
                        <a:rPr lang="da-DK" sz="2500"/>
                        <a:t>6 pct.</a:t>
                      </a:r>
                    </a:p>
                  </a:txBody>
                  <a:tcPr marL="62865" marR="62865" marT="31433" marB="31433"/>
                </a:tc>
                <a:tc>
                  <a:txBody>
                    <a:bodyPr/>
                    <a:lstStyle/>
                    <a:p>
                      <a:r>
                        <a:rPr lang="da-DK" sz="2500"/>
                        <a:t>9 pct.</a:t>
                      </a:r>
                    </a:p>
                  </a:txBody>
                  <a:tcPr marL="62865" marR="62865" marT="31433" marB="31433"/>
                </a:tc>
                <a:extLst>
                  <a:ext uri="{0D108BD9-81ED-4DB2-BD59-A6C34878D82A}">
                    <a16:rowId xmlns:a16="http://schemas.microsoft.com/office/drawing/2014/main" val="1920795394"/>
                  </a:ext>
                </a:extLst>
              </a:tr>
              <a:tr h="465201">
                <a:tc>
                  <a:txBody>
                    <a:bodyPr/>
                    <a:lstStyle/>
                    <a:p>
                      <a:r>
                        <a:rPr lang="da-DK" sz="2500"/>
                        <a:t>19-årige</a:t>
                      </a:r>
                    </a:p>
                  </a:txBody>
                  <a:tcPr marL="62865" marR="62865" marT="31433" marB="31433"/>
                </a:tc>
                <a:tc>
                  <a:txBody>
                    <a:bodyPr/>
                    <a:lstStyle/>
                    <a:p>
                      <a:r>
                        <a:rPr lang="da-DK" sz="2500"/>
                        <a:t>7 pct</a:t>
                      </a:r>
                    </a:p>
                  </a:txBody>
                  <a:tcPr marL="62865" marR="62865" marT="31433" marB="31433"/>
                </a:tc>
                <a:tc>
                  <a:txBody>
                    <a:bodyPr/>
                    <a:lstStyle/>
                    <a:p>
                      <a:r>
                        <a:rPr lang="da-DK" sz="2500"/>
                        <a:t>9 pct.</a:t>
                      </a:r>
                    </a:p>
                  </a:txBody>
                  <a:tcPr marL="62865" marR="62865" marT="31433" marB="31433"/>
                </a:tc>
                <a:tc>
                  <a:txBody>
                    <a:bodyPr/>
                    <a:lstStyle/>
                    <a:p>
                      <a:r>
                        <a:rPr lang="da-DK" sz="2500"/>
                        <a:t>12 pct.</a:t>
                      </a:r>
                    </a:p>
                  </a:txBody>
                  <a:tcPr marL="62865" marR="62865" marT="31433" marB="31433"/>
                </a:tc>
                <a:extLst>
                  <a:ext uri="{0D108BD9-81ED-4DB2-BD59-A6C34878D82A}">
                    <a16:rowId xmlns:a16="http://schemas.microsoft.com/office/drawing/2014/main" val="4253916200"/>
                  </a:ext>
                </a:extLst>
              </a:tr>
            </a:tbl>
          </a:graphicData>
        </a:graphic>
      </p:graphicFrame>
    </p:spTree>
    <p:extLst>
      <p:ext uri="{BB962C8B-B14F-4D97-AF65-F5344CB8AC3E}">
        <p14:creationId xmlns:p14="http://schemas.microsoft.com/office/powerpoint/2010/main" val="3076887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CUR_logo_2017_Hvid CUR_large.png"/>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1242673" y="4463700"/>
            <a:ext cx="938524" cy="598114"/>
          </a:xfrm>
          <a:prstGeom prst="rect">
            <a:avLst/>
          </a:prstGeom>
        </p:spPr>
      </p:pic>
      <p:sp>
        <p:nvSpPr>
          <p:cNvPr id="3" name="Titel 2"/>
          <p:cNvSpPr>
            <a:spLocks noGrp="1"/>
          </p:cNvSpPr>
          <p:nvPr>
            <p:ph type="title"/>
          </p:nvPr>
        </p:nvSpPr>
        <p:spPr/>
        <p:txBody>
          <a:bodyPr>
            <a:normAutofit fontScale="90000"/>
          </a:bodyPr>
          <a:lstStyle/>
          <a:p>
            <a:r>
              <a:rPr lang="en-GB" dirty="0" err="1"/>
              <a:t>Stadig</a:t>
            </a:r>
            <a:r>
              <a:rPr lang="en-GB" dirty="0"/>
              <a:t> </a:t>
            </a:r>
            <a:r>
              <a:rPr lang="en-GB" dirty="0" err="1"/>
              <a:t>mindre</a:t>
            </a:r>
            <a:r>
              <a:rPr lang="en-GB" dirty="0"/>
              <a:t> </a:t>
            </a:r>
            <a:r>
              <a:rPr lang="en-GB" dirty="0" err="1"/>
              <a:t>selvorganiseret</a:t>
            </a:r>
            <a:r>
              <a:rPr lang="en-GB" dirty="0"/>
              <a:t> </a:t>
            </a:r>
            <a:r>
              <a:rPr lang="en-GB" dirty="0" err="1"/>
              <a:t>tid</a:t>
            </a:r>
            <a:r>
              <a:rPr lang="en-GB" dirty="0"/>
              <a:t> </a:t>
            </a:r>
            <a:r>
              <a:rPr lang="en-GB" dirty="0" err="1"/>
              <a:t>sammen</a:t>
            </a:r>
            <a:r>
              <a:rPr lang="en-GB" dirty="0"/>
              <a:t> med </a:t>
            </a:r>
            <a:r>
              <a:rPr lang="en-GB" dirty="0" err="1"/>
              <a:t>venner</a:t>
            </a:r>
            <a:endParaRPr lang="en-GB" i="1" dirty="0"/>
          </a:p>
        </p:txBody>
      </p:sp>
      <p:graphicFrame>
        <p:nvGraphicFramePr>
          <p:cNvPr id="4" name="Pladsholder til indhold 3"/>
          <p:cNvGraphicFramePr>
            <a:graphicFrameLocks noGrp="1"/>
          </p:cNvGraphicFramePr>
          <p:nvPr>
            <p:ph idx="1"/>
          </p:nvPr>
        </p:nvGraphicFramePr>
        <p:xfrm>
          <a:off x="1485900" y="1069227"/>
          <a:ext cx="2877086" cy="3486667"/>
        </p:xfrm>
        <a:graphic>
          <a:graphicData uri="http://schemas.openxmlformats.org/drawingml/2006/chart">
            <c:chart xmlns:c="http://schemas.openxmlformats.org/drawingml/2006/chart" xmlns:r="http://schemas.openxmlformats.org/officeDocument/2006/relationships" r:id="rId4"/>
          </a:graphicData>
        </a:graphic>
      </p:graphicFrame>
      <p:sp>
        <p:nvSpPr>
          <p:cNvPr id="8" name="Pladsholder til indhold 11"/>
          <p:cNvSpPr txBox="1">
            <a:spLocks/>
          </p:cNvSpPr>
          <p:nvPr/>
        </p:nvSpPr>
        <p:spPr>
          <a:xfrm>
            <a:off x="4674825" y="1078633"/>
            <a:ext cx="2877086" cy="3394472"/>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a-DK" sz="2100" dirty="0"/>
          </a:p>
          <a:p>
            <a:pPr marL="0" indent="0">
              <a:buNone/>
            </a:pPr>
            <a:r>
              <a:rPr lang="da-DK" sz="2100" dirty="0"/>
              <a:t>- 25,3 </a:t>
            </a:r>
            <a:r>
              <a:rPr lang="da-DK" sz="2100" dirty="0" err="1"/>
              <a:t>pct</a:t>
            </a:r>
            <a:r>
              <a:rPr lang="da-DK" sz="2100" dirty="0"/>
              <a:t> er sjældent eller aldrig sammen med deres venner IRL. I 2012 </a:t>
            </a:r>
            <a:r>
              <a:rPr lang="da-DK" sz="2100" dirty="0" err="1"/>
              <a:t>vqr</a:t>
            </a:r>
            <a:r>
              <a:rPr lang="da-DK" sz="2100" dirty="0"/>
              <a:t> tallet 13 </a:t>
            </a:r>
            <a:r>
              <a:rPr lang="da-DK" sz="2100" dirty="0" err="1"/>
              <a:t>pct</a:t>
            </a:r>
            <a:r>
              <a:rPr lang="da-DK" sz="2100" dirty="0"/>
              <a:t>!</a:t>
            </a:r>
            <a:endParaRPr lang="da-DK" sz="1800" dirty="0"/>
          </a:p>
        </p:txBody>
      </p:sp>
    </p:spTree>
    <p:extLst>
      <p:ext uri="{BB962C8B-B14F-4D97-AF65-F5344CB8AC3E}">
        <p14:creationId xmlns:p14="http://schemas.microsoft.com/office/powerpoint/2010/main" val="2331291064"/>
      </p:ext>
    </p:extLst>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2879</Words>
  <Application>Microsoft Office PowerPoint</Application>
  <PresentationFormat>Skærmshow (16:9)</PresentationFormat>
  <Paragraphs>445</Paragraphs>
  <Slides>72</Slides>
  <Notes>7</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72</vt:i4>
      </vt:variant>
    </vt:vector>
  </HeadingPairs>
  <TitlesOfParts>
    <vt:vector size="81" baseType="lpstr">
      <vt:lpstr>Arial</vt:lpstr>
      <vt:lpstr>Calibri</vt:lpstr>
      <vt:lpstr>Calibri Light</vt:lpstr>
      <vt:lpstr>Cambria</vt:lpstr>
      <vt:lpstr>Times New Roman</vt:lpstr>
      <vt:lpstr>Trebuchet MS</vt:lpstr>
      <vt:lpstr>Wingdings</vt:lpstr>
      <vt:lpstr>Wingdings 3</vt:lpstr>
      <vt:lpstr>Office Theme</vt:lpstr>
      <vt:lpstr>”…Når man i mange år ikke har rakt hånden op i timen ,er det som at forbindelsen mellem arm og hjerne er forsvundet…”(Pige 9.kl)</vt:lpstr>
      <vt:lpstr>Rammerne omkring vores er i forandring!</vt:lpstr>
      <vt:lpstr>Dette er Carolines bedste veninde! - fra tilstedeværelse til tiltideværelse!</vt:lpstr>
      <vt:lpstr>Har du nogle ”gode” voksne du kan snakke med?</vt:lpstr>
      <vt:lpstr>Legemstrene og kulturbærerne er forsvundet…</vt:lpstr>
      <vt:lpstr>Når man ringede til kæresten fik man fat …..</vt:lpstr>
      <vt:lpstr>Hvem er de ”gode” voksne???</vt:lpstr>
      <vt:lpstr>Udviklingen i ensomhed (VIVE 2018)</vt:lpstr>
      <vt:lpstr>Stadig mindre selvorganiseret tid sammen med venner</vt:lpstr>
      <vt:lpstr>Du skal mase dig ind i fællesskabet…..</vt:lpstr>
      <vt:lpstr>Hvad ved vi også om børn og unge……- viden som er vigtig at have med i rygsækken når man går ind i et klasselokale…..</vt:lpstr>
      <vt:lpstr>Det er afgørende vigtigt at skabe klasserums-fællesskaber som understøtter børn og unges deltagelse…..</vt:lpstr>
      <vt:lpstr>Hvad betyder det i praksis hvis vi tager udgangspunkt i at ”børn og unge bliver til i mødet med andre”?</vt:lpstr>
      <vt:lpstr>De vokser op I en individualiseret verden der er I nogen grad er “skræddersyet”, og hvor Netflix ved hvad det er jeg skal se næste gang!</vt:lpstr>
      <vt:lpstr>Det er der ikke meget af……</vt:lpstr>
      <vt:lpstr>Hvad går piger og drenge til?</vt:lpstr>
      <vt:lpstr>Det er mere sådan de vokser op……</vt:lpstr>
      <vt:lpstr>Piger får en krammer – Drenge får en lammer!</vt:lpstr>
      <vt:lpstr>Iværksætteri - Fordeling mellem køn…..</vt:lpstr>
      <vt:lpstr>   Piger bliver i højere grad ”slutshamet”, mens drenge bare ser godt ud……</vt:lpstr>
      <vt:lpstr>Er de vokset op med curlingforældre?</vt:lpstr>
      <vt:lpstr>De vokser op med den generation af forældre, der ikke kan reproducere deres egen opdragelse! </vt:lpstr>
      <vt:lpstr>Forældre er passive tilskuere!</vt:lpstr>
      <vt:lpstr>Jeg voksede op med dem her……</vt:lpstr>
      <vt:lpstr>Nye billeder at spejle sig i</vt:lpstr>
      <vt:lpstr>Superman er blevet superfit….</vt:lpstr>
      <vt:lpstr>Times are changing!</vt:lpstr>
      <vt:lpstr>Less wear – more body….</vt:lpstr>
      <vt:lpstr>Models from the past….and another league…..</vt:lpstr>
      <vt:lpstr>Instagram er et fantastisk medie, men…..</vt:lpstr>
      <vt:lpstr>Is every moment really an ”insta-moment”????</vt:lpstr>
      <vt:lpstr>Under kniven?</vt:lpstr>
      <vt:lpstr>Ville du sige ja til et plastickirugisk indgreb hvis det var gratis og anonymnt….?</vt:lpstr>
      <vt:lpstr>Hvad snakker man om med sine forældre ?</vt:lpstr>
      <vt:lpstr>“I have my period”– og det har jeg haft mandag og torsdag I de sidste tre år! </vt:lpstr>
      <vt:lpstr>Hvad går de til? – kort intro til foreningsidræt</vt:lpstr>
      <vt:lpstr>Udviklingen 3-6.klasse……</vt:lpstr>
      <vt:lpstr>Erfaringer fra Åben Skole…….</vt:lpstr>
      <vt:lpstr>Hvordan oplevede du at blive undervist af en træner/instruktør fra idrætsforeningen?</vt:lpstr>
      <vt:lpstr>”Det er fedt at prøve noget nyt!”</vt:lpstr>
      <vt:lpstr>Og for rigtig mange bliver mødet med en instruktør fra en forening til mere end blot en god oplevelse!  </vt:lpstr>
      <vt:lpstr>Skolereformen er en gave til de mindre idrætter  - og introducerer de ældste elever til et muligt alternativ til fitnesscenteret!  </vt:lpstr>
      <vt:lpstr>Det er forløb der ”virker”….</vt:lpstr>
      <vt:lpstr>Hvad er vigtigst, når man går til en fritidsaktivitet for piger og drenge?</vt:lpstr>
      <vt:lpstr>Er forældrene enige?</vt:lpstr>
      <vt:lpstr>Det er vigtigt at vi lærer noget!- et spillerperspektiv</vt:lpstr>
      <vt:lpstr>De er her for det sociale……- et trænerperspektiv</vt:lpstr>
      <vt:lpstr>Det er vigtigste er at han får rørt sig – et forældreperspektiv……</vt:lpstr>
      <vt:lpstr>Når vi beder foreningsaktive i alderen 9-16 år prioritere hvad der er vigtigst….</vt:lpstr>
      <vt:lpstr>”I gamle dage gik man til noget for at være sammen med sine venner – det gør man ikke mere!”</vt:lpstr>
      <vt:lpstr>Den gode trænerbænk…….</vt:lpstr>
      <vt:lpstr>De skal behandle én ordentligt!</vt:lpstr>
      <vt:lpstr>Han skal rette på en positiv måde!</vt:lpstr>
      <vt:lpstr>Trænerne er den vigtigste enkeltfaktor i forhold til at skabe idrætsmiljøer!</vt:lpstr>
      <vt:lpstr>9.kl 1986</vt:lpstr>
      <vt:lpstr>9.Kl 2018</vt:lpstr>
      <vt:lpstr>   Vi lever i en verden i HASTIG forandring!</vt:lpstr>
      <vt:lpstr>Alt det træner jeg jo til gymnastik! (Ronja, 7.kl , Nymarksskolen i Svendborg) </vt:lpstr>
      <vt:lpstr>Og hvad var det så hun trænede til gymnastik? </vt:lpstr>
      <vt:lpstr> ”Dannelse er det der er tilbage, når man har glemt, hvad man har lært.”(Ellen Key) </vt:lpstr>
      <vt:lpstr>Vigtige ”attituder” vi ønsker at understøtte…</vt:lpstr>
      <vt:lpstr>Hvad er transfervalue fra foreningslivet til resten af deres liv?</vt:lpstr>
      <vt:lpstr>Hvilke egenskaber efterspørger de hos ”voksne”?</vt:lpstr>
      <vt:lpstr>Tre skabeloner</vt:lpstr>
      <vt:lpstr>Hvad kendetegner også den gode ”Den gode idrætsundervisning”?</vt:lpstr>
      <vt:lpstr>De kan ”udfolde” projektet…. </vt:lpstr>
      <vt:lpstr>De ved godt at det er vigtigt at kommunikere til mødre</vt:lpstr>
      <vt:lpstr>De har en plan  der sikrer progression! </vt:lpstr>
      <vt:lpstr>Robust er rundet af ” som egetræ”, hårdt, noget der kan modstå forandringer”mv.</vt:lpstr>
      <vt:lpstr>Robuste fællesskaber….</vt:lpstr>
      <vt:lpstr>Udfordringen er at gøre ungdomslivet  til en ØVEBANE – og her kan idræt noget….</vt:lpstr>
      <vt:lpstr> Tak fordi I lyttede…….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”…Når man i mange år ikke har rakt hånden op i timen ,er det som at forbindelsen mellem arm og hjerne er forsvundet…”(Pige 9.kl)</dc:title>
  <dc:creator>Søren Østergaard</dc:creator>
  <cp:lastModifiedBy>Søren Østergaard</cp:lastModifiedBy>
  <cp:revision>1</cp:revision>
  <dcterms:created xsi:type="dcterms:W3CDTF">2019-10-24T20:30:07Z</dcterms:created>
  <dcterms:modified xsi:type="dcterms:W3CDTF">2019-10-24T20:30:41Z</dcterms:modified>
</cp:coreProperties>
</file>