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3" r:id="rId3"/>
    <p:sldId id="256" r:id="rId4"/>
    <p:sldId id="270" r:id="rId5"/>
    <p:sldId id="269" r:id="rId6"/>
    <p:sldId id="260" r:id="rId7"/>
    <p:sldId id="258" r:id="rId8"/>
    <p:sldId id="261" r:id="rId9"/>
    <p:sldId id="257" r:id="rId10"/>
    <p:sldId id="263" r:id="rId11"/>
    <p:sldId id="265" r:id="rId12"/>
    <p:sldId id="271" r:id="rId13"/>
    <p:sldId id="272" r:id="rId14"/>
    <p:sldId id="266" r:id="rId15"/>
    <p:sldId id="267" r:id="rId16"/>
  </p:sldIdLst>
  <p:sldSz cx="6858000" cy="9906000" type="A4"/>
  <p:notesSz cx="6808788" cy="9940925"/>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632" y="10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2"/>
            <a:ext cx="5829300" cy="2123369"/>
          </a:xfrm>
        </p:spPr>
        <p:txBody>
          <a:bodyPr/>
          <a:lstStyle/>
          <a:p>
            <a:r>
              <a:rPr lang="da-DK" smtClean="0"/>
              <a:t>Klik for at redigere i masteren</a:t>
            </a:r>
            <a:endParaRPr lang="da-DK"/>
          </a:p>
        </p:txBody>
      </p:sp>
      <p:sp>
        <p:nvSpPr>
          <p:cNvPr id="3" name="Und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7DC83A0-E82C-DD47-B36A-FB370E3B68E1}" type="datetimeFigureOut">
              <a:rPr lang="da-DK" smtClean="0"/>
              <a:t>10-10-2019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345949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7DC83A0-E82C-DD47-B36A-FB370E3B68E1}" type="datetimeFigureOut">
              <a:rPr lang="da-DK" smtClean="0"/>
              <a:t>10-10-2019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232000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4972050" y="396700"/>
            <a:ext cx="1543050" cy="8452203"/>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342900" y="396700"/>
            <a:ext cx="4514850" cy="8452203"/>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7DC83A0-E82C-DD47-B36A-FB370E3B68E1}" type="datetimeFigureOut">
              <a:rPr lang="da-DK" smtClean="0"/>
              <a:t>10-10-2019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326564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7DC83A0-E82C-DD47-B36A-FB370E3B68E1}" type="datetimeFigureOut">
              <a:rPr lang="da-DK" smtClean="0"/>
              <a:t>10-10-2019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123017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3"/>
            <a:ext cx="5829300" cy="1967442"/>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67DC83A0-E82C-DD47-B36A-FB370E3B68E1}" type="datetimeFigureOut">
              <a:rPr lang="da-DK" smtClean="0"/>
              <a:t>10-10-2019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825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7DC83A0-E82C-DD47-B36A-FB370E3B68E1}" type="datetimeFigureOut">
              <a:rPr lang="da-DK" smtClean="0"/>
              <a:t>10-10-2019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288547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7DC83A0-E82C-DD47-B36A-FB370E3B68E1}" type="datetimeFigureOut">
              <a:rPr lang="da-DK" smtClean="0"/>
              <a:t>10-10-2019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7261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67DC83A0-E82C-DD47-B36A-FB370E3B68E1}" type="datetimeFigureOut">
              <a:rPr lang="da-DK" smtClean="0"/>
              <a:t>10-10-2019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99703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7DC83A0-E82C-DD47-B36A-FB370E3B68E1}" type="datetimeFigureOut">
              <a:rPr lang="da-DK" smtClean="0"/>
              <a:t>10-10-2019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410063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342900" y="394405"/>
            <a:ext cx="2256235" cy="1678517"/>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7DC83A0-E82C-DD47-B36A-FB370E3B68E1}" type="datetimeFigureOut">
              <a:rPr lang="da-DK" smtClean="0"/>
              <a:t>10-10-2019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259827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0"/>
            <a:ext cx="4114800" cy="818622"/>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7DC83A0-E82C-DD47-B36A-FB370E3B68E1}" type="datetimeFigureOut">
              <a:rPr lang="da-DK" smtClean="0"/>
              <a:t>10-10-2019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ACB4CC2-FA07-5247-82DA-6298D15FF7BB}" type="slidenum">
              <a:rPr lang="da-DK" smtClean="0"/>
              <a:t>‹nr.›</a:t>
            </a:fld>
            <a:endParaRPr lang="da-DK"/>
          </a:p>
        </p:txBody>
      </p:sp>
    </p:spTree>
    <p:extLst>
      <p:ext uri="{BB962C8B-B14F-4D97-AF65-F5344CB8AC3E}">
        <p14:creationId xmlns:p14="http://schemas.microsoft.com/office/powerpoint/2010/main" val="145162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67DC83A0-E82C-DD47-B36A-FB370E3B68E1}" type="datetimeFigureOut">
              <a:rPr lang="da-DK" smtClean="0"/>
              <a:t>10-10-2019</a:t>
            </a:fld>
            <a:endParaRPr lang="da-DK"/>
          </a:p>
        </p:txBody>
      </p:sp>
      <p:sp>
        <p:nvSpPr>
          <p:cNvPr id="5" name="Pladsholder til sidefod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ACB4CC2-FA07-5247-82DA-6298D15FF7BB}" type="slidenum">
              <a:rPr lang="da-DK" smtClean="0"/>
              <a:t>‹nr.›</a:t>
            </a:fld>
            <a:endParaRPr lang="da-DK"/>
          </a:p>
        </p:txBody>
      </p:sp>
    </p:spTree>
    <p:extLst>
      <p:ext uri="{BB962C8B-B14F-4D97-AF65-F5344CB8AC3E}">
        <p14:creationId xmlns:p14="http://schemas.microsoft.com/office/powerpoint/2010/main" val="403919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toh@skoleidraet.dk"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kstfelt 3"/>
          <p:cNvSpPr txBox="1"/>
          <p:nvPr/>
        </p:nvSpPr>
        <p:spPr>
          <a:xfrm>
            <a:off x="274320" y="727779"/>
            <a:ext cx="6347054" cy="2585323"/>
          </a:xfrm>
          <a:prstGeom prst="rect">
            <a:avLst/>
          </a:prstGeom>
          <a:noFill/>
        </p:spPr>
        <p:txBody>
          <a:bodyPr wrap="square" rtlCol="0">
            <a:spAutoFit/>
          </a:bodyPr>
          <a:lstStyle/>
          <a:p>
            <a:pPr algn="ctr"/>
            <a:r>
              <a:rPr lang="da-DK" sz="5400" dirty="0" smtClean="0">
                <a:solidFill>
                  <a:schemeClr val="bg1"/>
                </a:solidFill>
                <a:latin typeface="Arial" panose="020B0604020202020204" pitchFamily="34" charset="0"/>
                <a:cs typeface="Arial" panose="020B0604020202020204" pitchFamily="34" charset="0"/>
              </a:rPr>
              <a:t>Deltagermappe</a:t>
            </a:r>
          </a:p>
          <a:p>
            <a:pPr algn="ctr"/>
            <a:r>
              <a:rPr lang="da-DK" sz="5400" dirty="0" smtClean="0">
                <a:solidFill>
                  <a:schemeClr val="bg1"/>
                </a:solidFill>
                <a:latin typeface="Arial" panose="020B0604020202020204" pitchFamily="34" charset="0"/>
                <a:cs typeface="Arial" panose="020B0604020202020204" pitchFamily="34" charset="0"/>
              </a:rPr>
              <a:t>Fra boldbasis til </a:t>
            </a:r>
            <a:r>
              <a:rPr lang="da-DK" sz="5400" dirty="0" err="1" smtClean="0">
                <a:solidFill>
                  <a:schemeClr val="bg1"/>
                </a:solidFill>
                <a:latin typeface="Arial" panose="020B0604020202020204" pitchFamily="34" charset="0"/>
                <a:cs typeface="Arial" panose="020B0604020202020204" pitchFamily="34" charset="0"/>
              </a:rPr>
              <a:t>ultimatebold</a:t>
            </a:r>
            <a:endParaRPr lang="da-DK" sz="5400" dirty="0">
              <a:solidFill>
                <a:schemeClr val="bg1"/>
              </a:solidFill>
              <a:latin typeface="Arial" panose="020B0604020202020204" pitchFamily="34" charset="0"/>
              <a:cs typeface="Arial" panose="020B0604020202020204" pitchFamily="34" charset="0"/>
            </a:endParaRPr>
          </a:p>
        </p:txBody>
      </p:sp>
      <p:sp>
        <p:nvSpPr>
          <p:cNvPr id="7" name="Rektangel 6"/>
          <p:cNvSpPr/>
          <p:nvPr/>
        </p:nvSpPr>
        <p:spPr>
          <a:xfrm>
            <a:off x="-2" y="9380819"/>
            <a:ext cx="6876849" cy="52609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p:cNvSpPr txBox="1"/>
          <p:nvPr/>
        </p:nvSpPr>
        <p:spPr>
          <a:xfrm>
            <a:off x="18847" y="9474588"/>
            <a:ext cx="6839152" cy="338554"/>
          </a:xfrm>
          <a:prstGeom prst="rect">
            <a:avLst/>
          </a:prstGeom>
          <a:noFill/>
        </p:spPr>
        <p:txBody>
          <a:bodyPr wrap="square" rtlCol="0">
            <a:spAutoFit/>
          </a:bodyPr>
          <a:lstStyle/>
          <a:p>
            <a:pPr algn="ctr"/>
            <a:r>
              <a:rPr lang="da-DK" sz="1600" dirty="0" smtClean="0">
                <a:solidFill>
                  <a:schemeClr val="bg1"/>
                </a:solidFill>
                <a:latin typeface="Century Gothic" panose="020B0502020202020204" pitchFamily="34" charset="0"/>
              </a:rPr>
              <a:t>Torben Hansen, </a:t>
            </a:r>
            <a:r>
              <a:rPr lang="da-DK" sz="1600" dirty="0" smtClean="0">
                <a:solidFill>
                  <a:schemeClr val="bg1"/>
                </a:solidFill>
                <a:latin typeface="Century Gothic" panose="020B0502020202020204" pitchFamily="34" charset="0"/>
                <a:hlinkClick r:id="rId2"/>
              </a:rPr>
              <a:t>toh@skoleidraet.dk</a:t>
            </a:r>
            <a:r>
              <a:rPr lang="da-DK" sz="1600" dirty="0" smtClean="0">
                <a:solidFill>
                  <a:schemeClr val="bg1"/>
                </a:solidFill>
                <a:latin typeface="Century Gothic" panose="020B0502020202020204" pitchFamily="34" charset="0"/>
              </a:rPr>
              <a:t> </a:t>
            </a:r>
            <a:endParaRPr lang="da-DK" sz="1600" dirty="0">
              <a:solidFill>
                <a:schemeClr val="bg1"/>
              </a:solidFill>
              <a:latin typeface="Century Gothic" panose="020B0502020202020204" pitchFamily="34" charset="0"/>
            </a:endParaRPr>
          </a:p>
        </p:txBody>
      </p:sp>
      <p:pic>
        <p:nvPicPr>
          <p:cNvPr id="11" name="Billede 10" hidden="1"/>
          <p:cNvPicPr>
            <a:picLocks noChangeAspect="1"/>
          </p:cNvPicPr>
          <p:nvPr/>
        </p:nvPicPr>
        <p:blipFill>
          <a:blip r:embed="rId3"/>
          <a:stretch>
            <a:fillRect/>
          </a:stretch>
        </p:blipFill>
        <p:spPr>
          <a:xfrm>
            <a:off x="2" y="7791238"/>
            <a:ext cx="7696253" cy="1347329"/>
          </a:xfrm>
          <a:prstGeom prst="rect">
            <a:avLst/>
          </a:prstGeom>
        </p:spPr>
      </p:pic>
      <p:sp>
        <p:nvSpPr>
          <p:cNvPr id="13" name="Rektangel 12"/>
          <p:cNvSpPr/>
          <p:nvPr/>
        </p:nvSpPr>
        <p:spPr>
          <a:xfrm>
            <a:off x="0" y="9293757"/>
            <a:ext cx="6858000" cy="87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463" y="163187"/>
            <a:ext cx="1947911" cy="564591"/>
          </a:xfrm>
          <a:prstGeom prst="rect">
            <a:avLst/>
          </a:prstGeom>
        </p:spPr>
      </p:pic>
      <p:pic>
        <p:nvPicPr>
          <p:cNvPr id="5" name="Billede 4"/>
          <p:cNvPicPr>
            <a:picLocks noChangeAspect="1"/>
          </p:cNvPicPr>
          <p:nvPr/>
        </p:nvPicPr>
        <p:blipFill rotWithShape="1">
          <a:blip r:embed="rId5"/>
          <a:srcRect t="85248"/>
          <a:stretch/>
        </p:blipFill>
        <p:spPr>
          <a:xfrm>
            <a:off x="18847" y="7892716"/>
            <a:ext cx="6839153" cy="1401042"/>
          </a:xfrm>
          <a:prstGeom prst="rect">
            <a:avLst/>
          </a:prstGeom>
        </p:spPr>
      </p:pic>
      <p:pic>
        <p:nvPicPr>
          <p:cNvPr id="3" name="Billede 2"/>
          <p:cNvPicPr>
            <a:picLocks noChangeAspect="1"/>
          </p:cNvPicPr>
          <p:nvPr/>
        </p:nvPicPr>
        <p:blipFill>
          <a:blip r:embed="rId6"/>
          <a:stretch>
            <a:fillRect/>
          </a:stretch>
        </p:blipFill>
        <p:spPr>
          <a:xfrm>
            <a:off x="-2" y="3639341"/>
            <a:ext cx="6876849" cy="4151897"/>
          </a:xfrm>
          <a:prstGeom prst="rect">
            <a:avLst/>
          </a:prstGeom>
        </p:spPr>
      </p:pic>
    </p:spTree>
    <p:extLst>
      <p:ext uri="{BB962C8B-B14F-4D97-AF65-F5344CB8AC3E}">
        <p14:creationId xmlns:p14="http://schemas.microsoft.com/office/powerpoint/2010/main" val="240855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57"/>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err="1" smtClean="0">
                <a:solidFill>
                  <a:schemeClr val="bg1"/>
                </a:solidFill>
                <a:latin typeface="Helvetica Neue"/>
                <a:cs typeface="Helvetica Neue"/>
              </a:rPr>
              <a:t>Ultimatebold</a:t>
            </a:r>
            <a:r>
              <a:rPr lang="da-DK" sz="2800" dirty="0" smtClean="0">
                <a:solidFill>
                  <a:schemeClr val="bg1"/>
                </a:solidFill>
                <a:latin typeface="Helvetica Neue"/>
                <a:cs typeface="Helvetica Neue"/>
              </a:rPr>
              <a:t> - regler</a:t>
            </a:r>
            <a:endParaRPr lang="da-DK" sz="2800" dirty="0">
              <a:solidFill>
                <a:schemeClr val="bg1"/>
              </a:solidFill>
              <a:latin typeface="Arial"/>
              <a:cs typeface="Arial"/>
            </a:endParaRPr>
          </a:p>
        </p:txBody>
      </p:sp>
      <p:pic>
        <p:nvPicPr>
          <p:cNvPr id="61" name="Billede 60"/>
          <p:cNvPicPr>
            <a:picLocks noChangeAspect="1"/>
          </p:cNvPicPr>
          <p:nvPr/>
        </p:nvPicPr>
        <p:blipFill>
          <a:blip r:embed="rId2"/>
          <a:stretch>
            <a:fillRect/>
          </a:stretch>
        </p:blipFill>
        <p:spPr>
          <a:xfrm>
            <a:off x="4952955" y="46246"/>
            <a:ext cx="1794615" cy="512740"/>
          </a:xfrm>
          <a:prstGeom prst="rect">
            <a:avLst/>
          </a:prstGeom>
        </p:spPr>
      </p:pic>
      <p:graphicFrame>
        <p:nvGraphicFramePr>
          <p:cNvPr id="3" name="Tabel 2"/>
          <p:cNvGraphicFramePr>
            <a:graphicFrameLocks noGrp="1"/>
          </p:cNvGraphicFramePr>
          <p:nvPr>
            <p:extLst>
              <p:ext uri="{D42A27DB-BD31-4B8C-83A1-F6EECF244321}">
                <p14:modId xmlns:p14="http://schemas.microsoft.com/office/powerpoint/2010/main" val="3402959162"/>
              </p:ext>
            </p:extLst>
          </p:nvPr>
        </p:nvGraphicFramePr>
        <p:xfrm>
          <a:off x="125775" y="870073"/>
          <a:ext cx="6592415" cy="8595360"/>
        </p:xfrm>
        <a:graphic>
          <a:graphicData uri="http://schemas.openxmlformats.org/drawingml/2006/table">
            <a:tbl>
              <a:tblPr firstRow="1" bandRow="1">
                <a:tableStyleId>{2D5ABB26-0587-4C30-8999-92F81FD0307C}</a:tableStyleId>
              </a:tblPr>
              <a:tblGrid>
                <a:gridCol w="984416">
                  <a:extLst>
                    <a:ext uri="{9D8B030D-6E8A-4147-A177-3AD203B41FA5}">
                      <a16:colId xmlns:a16="http://schemas.microsoft.com/office/drawing/2014/main" val="20000"/>
                    </a:ext>
                  </a:extLst>
                </a:gridCol>
                <a:gridCol w="5607999">
                  <a:extLst>
                    <a:ext uri="{9D8B030D-6E8A-4147-A177-3AD203B41FA5}">
                      <a16:colId xmlns:a16="http://schemas.microsoft.com/office/drawing/2014/main" val="20001"/>
                    </a:ext>
                  </a:extLst>
                </a:gridCol>
              </a:tblGrid>
              <a:tr h="207017">
                <a:tc>
                  <a:txBody>
                    <a:bodyPr/>
                    <a:lstStyle/>
                    <a:p>
                      <a:r>
                        <a:rPr lang="da-DK" sz="1200" b="1" kern="1200" dirty="0" smtClean="0">
                          <a:solidFill>
                            <a:schemeClr val="tx1"/>
                          </a:solidFill>
                          <a:effectLst/>
                          <a:latin typeface="+mn-lt"/>
                          <a:ea typeface="+mn-ea"/>
                          <a:cs typeface="+mn-cs"/>
                        </a:rPr>
                        <a:t>Spillets idé:</a:t>
                      </a:r>
                      <a:r>
                        <a:rPr lang="da-DK" sz="1200" b="1" dirty="0" smtClean="0">
                          <a:effectLst/>
                        </a:rPr>
                        <a:t> </a:t>
                      </a:r>
                      <a:endParaRPr lang="da-DK" sz="1200" b="1" dirty="0"/>
                    </a:p>
                  </a:txBody>
                  <a:tcPr>
                    <a:lnB w="12700" cap="flat" cmpd="sng" algn="ctr">
                      <a:solidFill>
                        <a:scrgbClr r="0" g="0" b="0"/>
                      </a:solidFill>
                      <a:prstDash val="solid"/>
                      <a:round/>
                      <a:headEnd type="none" w="med" len="med"/>
                      <a:tailEnd type="none" w="med" len="med"/>
                    </a:lnB>
                  </a:tcPr>
                </a:tc>
                <a:tc>
                  <a:txBody>
                    <a:bodyPr/>
                    <a:lstStyle/>
                    <a:p>
                      <a:r>
                        <a:rPr lang="da-DK" sz="1200" kern="1200" dirty="0" smtClean="0">
                          <a:solidFill>
                            <a:schemeClr val="tx1"/>
                          </a:solidFill>
                          <a:effectLst/>
                          <a:latin typeface="+mn-lt"/>
                          <a:ea typeface="+mn-ea"/>
                          <a:cs typeface="+mn-cs"/>
                        </a:rPr>
                        <a:t>Spillet er et kaosspil, hvor formålet er at score i modstandernes scoringszone.</a:t>
                      </a:r>
                      <a:r>
                        <a:rPr lang="da-DK" sz="1200" dirty="0" smtClean="0">
                          <a:effectLst/>
                        </a:rPr>
                        <a:t> </a:t>
                      </a:r>
                      <a:endParaRPr lang="da-DK" sz="1200" dirty="0"/>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46871">
                <a:tc>
                  <a:txBody>
                    <a:bodyPr/>
                    <a:lstStyle/>
                    <a:p>
                      <a:r>
                        <a:rPr lang="da-DK" sz="1200" b="1" kern="1200" dirty="0" smtClean="0">
                          <a:solidFill>
                            <a:schemeClr val="tx1"/>
                          </a:solidFill>
                          <a:effectLst/>
                          <a:latin typeface="+mn-lt"/>
                          <a:ea typeface="+mn-ea"/>
                          <a:cs typeface="+mn-cs"/>
                        </a:rPr>
                        <a:t>Antal spillere:</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2 hold med 4 –</a:t>
                      </a:r>
                      <a:r>
                        <a:rPr lang="da-DK" sz="1200" kern="1200" baseline="0" dirty="0" smtClean="0">
                          <a:solidFill>
                            <a:schemeClr val="tx1"/>
                          </a:solidFill>
                          <a:effectLst/>
                          <a:latin typeface="+mn-lt"/>
                          <a:ea typeface="+mn-ea"/>
                          <a:cs typeface="+mn-cs"/>
                        </a:rPr>
                        <a:t> 5 </a:t>
                      </a:r>
                      <a:r>
                        <a:rPr lang="da-DK" sz="1200" b="0" kern="1200" baseline="0" dirty="0" smtClean="0">
                          <a:solidFill>
                            <a:schemeClr val="tx1"/>
                          </a:solidFill>
                          <a:effectLst/>
                          <a:latin typeface="+mn-lt"/>
                          <a:ea typeface="+mn-ea"/>
                          <a:cs typeface="+mn-cs"/>
                        </a:rPr>
                        <a:t>spillere (</a:t>
                      </a:r>
                      <a:r>
                        <a:rPr lang="da-DK" sz="1200" b="0" kern="1200" dirty="0" smtClean="0">
                          <a:solidFill>
                            <a:schemeClr val="tx1"/>
                          </a:solidFill>
                          <a:effectLst/>
                          <a:latin typeface="+mn-lt"/>
                          <a:ea typeface="+mn-ea"/>
                          <a:cs typeface="+mn-cs"/>
                        </a:rPr>
                        <a:t>indendørs)</a:t>
                      </a:r>
                      <a:r>
                        <a:rPr lang="da-DK" sz="1200" b="0" dirty="0" smtClean="0">
                          <a:effectLst/>
                        </a:rPr>
                        <a:t> </a:t>
                      </a:r>
                      <a:endParaRPr lang="da-DK" sz="1200" b="0" dirty="0" smtClean="0"/>
                    </a:p>
                    <a:p>
                      <a:endParaRPr lang="da-DK"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46871">
                <a:tc>
                  <a:txBody>
                    <a:bodyPr/>
                    <a:lstStyle/>
                    <a:p>
                      <a:r>
                        <a:rPr lang="da-DK" sz="1200" b="1" dirty="0" smtClean="0"/>
                        <a:t>Bane</a:t>
                      </a:r>
                      <a:endParaRPr lang="da-DK" sz="12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b="0" kern="1200" dirty="0" smtClean="0">
                          <a:solidFill>
                            <a:schemeClr val="tx1"/>
                          </a:solidFill>
                          <a:effectLst/>
                          <a:latin typeface="+mn-lt"/>
                          <a:ea typeface="+mn-ea"/>
                          <a:cs typeface="+mn-cs"/>
                        </a:rPr>
                        <a:t>Banens dimensioner (4 mod 4):  18</a:t>
                      </a:r>
                      <a:r>
                        <a:rPr lang="da-DK" sz="1200" b="0" kern="1200" baseline="0" dirty="0" smtClean="0">
                          <a:solidFill>
                            <a:schemeClr val="tx1"/>
                          </a:solidFill>
                          <a:effectLst/>
                          <a:latin typeface="+mn-lt"/>
                          <a:ea typeface="+mn-ea"/>
                          <a:cs typeface="+mn-cs"/>
                        </a:rPr>
                        <a:t> x 9 meter (Volleyballbane) </a:t>
                      </a:r>
                      <a:endParaRPr lang="da-DK" sz="1200" b="0"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Scoringszone: ca. 9 x 2 meter bag ved volleyballbanens</a:t>
                      </a:r>
                      <a:r>
                        <a:rPr lang="da-DK" sz="1200" b="0" kern="1200" baseline="0" dirty="0" smtClean="0">
                          <a:solidFill>
                            <a:schemeClr val="tx1"/>
                          </a:solidFill>
                          <a:effectLst/>
                          <a:latin typeface="+mn-lt"/>
                          <a:ea typeface="+mn-ea"/>
                          <a:cs typeface="+mn-cs"/>
                        </a:rPr>
                        <a:t> baglinje</a:t>
                      </a:r>
                    </a:p>
                    <a:p>
                      <a:endParaRPr lang="da-DK" sz="1200" b="0" kern="1200" baseline="0" dirty="0" smtClean="0">
                        <a:solidFill>
                          <a:schemeClr val="tx1"/>
                        </a:solidFill>
                        <a:effectLst/>
                        <a:latin typeface="+mn-lt"/>
                        <a:ea typeface="+mn-ea"/>
                        <a:cs typeface="+mn-cs"/>
                      </a:endParaRPr>
                    </a:p>
                    <a:p>
                      <a:endParaRPr lang="da-DK" sz="1200" b="0" kern="1200" baseline="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44367">
                <a:tc>
                  <a:txBody>
                    <a:bodyPr/>
                    <a:lstStyle/>
                    <a:p>
                      <a:r>
                        <a:rPr lang="da-DK" sz="1200" b="1" kern="1200" dirty="0" smtClean="0">
                          <a:solidFill>
                            <a:schemeClr val="tx1"/>
                          </a:solidFill>
                          <a:effectLst/>
                          <a:latin typeface="+mn-lt"/>
                          <a:ea typeface="+mn-ea"/>
                          <a:cs typeface="+mn-cs"/>
                        </a:rPr>
                        <a:t>I gang-sætning</a:t>
                      </a:r>
                      <a:r>
                        <a:rPr lang="da-DK" sz="1200" b="1" dirty="0" smtClean="0">
                          <a:effectLst/>
                        </a:rPr>
                        <a:t> </a:t>
                      </a:r>
                      <a:endParaRPr lang="da-DK" sz="12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b="0" kern="1200" dirty="0" smtClean="0">
                          <a:solidFill>
                            <a:schemeClr val="tx1"/>
                          </a:solidFill>
                          <a:effectLst/>
                          <a:latin typeface="+mn-lt"/>
                          <a:ea typeface="+mn-ea"/>
                          <a:cs typeface="+mn-cs"/>
                        </a:rPr>
                        <a:t>Spillet sættes i gang ved at begge hold er placeret i hver deres scoringsområde. Det ene hold kaster bolden over til det andet hold.</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Kastes bolden ud over sidelinje eller baglinje ved opgiverkastet </a:t>
                      </a:r>
                      <a:r>
                        <a:rPr lang="da-DK" sz="1200" u="sng" kern="1200" dirty="0" smtClean="0">
                          <a:solidFill>
                            <a:schemeClr val="tx1"/>
                          </a:solidFill>
                          <a:effectLst/>
                          <a:latin typeface="+mn-lt"/>
                          <a:ea typeface="+mn-ea"/>
                          <a:cs typeface="+mn-cs"/>
                        </a:rPr>
                        <a:t>uden</a:t>
                      </a:r>
                      <a:r>
                        <a:rPr lang="da-DK" sz="1200" kern="1200" dirty="0" smtClean="0">
                          <a:solidFill>
                            <a:schemeClr val="tx1"/>
                          </a:solidFill>
                          <a:effectLst/>
                          <a:latin typeface="+mn-lt"/>
                          <a:ea typeface="+mn-ea"/>
                          <a:cs typeface="+mn-cs"/>
                        </a:rPr>
                        <a:t> at den har ramt banen, må modstanderholdet rykke frem til midterlinjen.</a:t>
                      </a:r>
                      <a:r>
                        <a:rPr lang="da-DK" sz="1200" dirty="0" smtClean="0">
                          <a:effectLst/>
                        </a:rPr>
                        <a:t> </a:t>
                      </a:r>
                      <a:endParaRPr lang="da-DK"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839360">
                <a:tc>
                  <a:txBody>
                    <a:bodyPr/>
                    <a:lstStyle/>
                    <a:p>
                      <a:r>
                        <a:rPr lang="da-DK" sz="1200" b="1" kern="1200" dirty="0" smtClean="0">
                          <a:solidFill>
                            <a:schemeClr val="tx1"/>
                          </a:solidFill>
                          <a:effectLst/>
                          <a:latin typeface="+mn-lt"/>
                          <a:ea typeface="+mn-ea"/>
                          <a:cs typeface="+mn-cs"/>
                        </a:rPr>
                        <a:t>Scoring:</a:t>
                      </a:r>
                      <a:r>
                        <a:rPr lang="da-DK" sz="1200" b="1" dirty="0" smtClean="0">
                          <a:effectLst/>
                        </a:rPr>
                        <a:t> </a:t>
                      </a:r>
                      <a:endParaRPr lang="da-DK" sz="12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b="0" kern="1200" dirty="0" smtClean="0">
                          <a:solidFill>
                            <a:schemeClr val="tx1"/>
                          </a:solidFill>
                          <a:effectLst/>
                          <a:latin typeface="+mn-lt"/>
                          <a:ea typeface="+mn-ea"/>
                          <a:cs typeface="+mn-cs"/>
                        </a:rPr>
                        <a:t>Der scores ved, at en spiller kaster bolden </a:t>
                      </a:r>
                      <a:r>
                        <a:rPr lang="da-DK" sz="1200" b="0" u="sng" kern="1200" dirty="0" smtClean="0">
                          <a:solidFill>
                            <a:schemeClr val="tx1"/>
                          </a:solidFill>
                          <a:effectLst/>
                          <a:latin typeface="+mn-lt"/>
                          <a:ea typeface="+mn-ea"/>
                          <a:cs typeface="+mn-cs"/>
                        </a:rPr>
                        <a:t>ind</a:t>
                      </a:r>
                      <a:r>
                        <a:rPr lang="da-DK" sz="1200" b="0" kern="1200" dirty="0" smtClean="0">
                          <a:solidFill>
                            <a:schemeClr val="tx1"/>
                          </a:solidFill>
                          <a:effectLst/>
                          <a:latin typeface="+mn-lt"/>
                          <a:ea typeface="+mn-ea"/>
                          <a:cs typeface="+mn-cs"/>
                        </a:rPr>
                        <a:t> i scoringsområdet, hvor den modtages af en medspiller. Medspilleren skal have begge fødder i scoringszonen for at scoringen tæller. Såfremt en fod har berøring med området udenfor scoringszonen under scoringsforsøget tæller scoringen ikke. Holdet forbliver dog i boldbesiddelse og kan forsøge sig på ny.</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Bolden skal gribes inden den rammer gulvet/ jorden eller efter en studsaflevering (aflevering, der kastes med retning mod jorden). Ved studsaflevering må bolden dog kun ramme jorden én gang for at scoringen tæller. </a:t>
                      </a:r>
                      <a:endParaRPr lang="da-DK" sz="1200" b="0" kern="1200" dirty="0">
                        <a:solidFill>
                          <a:schemeClr val="tx1"/>
                        </a:solidFill>
                        <a:effectLst/>
                        <a:latin typeface="+mn-lt"/>
                        <a:ea typeface="+mn-ea"/>
                        <a:cs typeface="+mn-cs"/>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44367">
                <a:tc>
                  <a:txBody>
                    <a:bodyPr/>
                    <a:lstStyle/>
                    <a:p>
                      <a:r>
                        <a:rPr lang="da-DK" sz="1200" b="1" kern="1200" dirty="0" smtClean="0">
                          <a:solidFill>
                            <a:schemeClr val="tx1"/>
                          </a:solidFill>
                          <a:effectLst/>
                          <a:latin typeface="+mn-lt"/>
                          <a:ea typeface="+mn-ea"/>
                          <a:cs typeface="+mn-cs"/>
                        </a:rPr>
                        <a:t>Inde/ ude:</a:t>
                      </a:r>
                      <a:r>
                        <a:rPr lang="da-DK" sz="1200" b="1" dirty="0" smtClean="0">
                          <a:effectLst/>
                        </a:rPr>
                        <a:t> </a:t>
                      </a:r>
                      <a:endParaRPr lang="da-DK" sz="12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b="0" kern="1200" dirty="0" smtClean="0">
                          <a:solidFill>
                            <a:schemeClr val="tx1"/>
                          </a:solidFill>
                          <a:effectLst/>
                          <a:latin typeface="+mn-lt"/>
                          <a:ea typeface="+mn-ea"/>
                          <a:cs typeface="+mn-cs"/>
                        </a:rPr>
                        <a:t>Bolden er ude, når den har passeret linjerne i fuldt omfang. Alle indkast tages ved midterlinjen og må spilles både frem og tilbage. </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Såfremt bolden slås ud i scoringsområdet af en forsvarsspiller, vil det forsvarende hold komme i boldbesiddelse og giver bolden op fra baglinjen.</a:t>
                      </a:r>
                      <a:r>
                        <a:rPr lang="da-DK" sz="1200" dirty="0" smtClean="0">
                          <a:effectLst/>
                        </a:rPr>
                        <a:t> </a:t>
                      </a:r>
                      <a:endParaRPr lang="da-DK"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1333102">
                <a:tc>
                  <a:txBody>
                    <a:bodyPr/>
                    <a:lstStyle/>
                    <a:p>
                      <a:r>
                        <a:rPr lang="da-DK" sz="1200" b="1" kern="1200" dirty="0" smtClean="0">
                          <a:solidFill>
                            <a:schemeClr val="tx1"/>
                          </a:solidFill>
                          <a:effectLst/>
                          <a:latin typeface="+mn-lt"/>
                          <a:ea typeface="+mn-ea"/>
                          <a:cs typeface="+mn-cs"/>
                        </a:rPr>
                        <a:t>Andre regler:</a:t>
                      </a:r>
                      <a:r>
                        <a:rPr lang="da-DK" sz="1200" b="1" dirty="0" smtClean="0">
                          <a:effectLst/>
                        </a:rPr>
                        <a:t> </a:t>
                      </a:r>
                      <a:endParaRPr lang="da-DK" sz="1200"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b="0" i="1" kern="1200" dirty="0" smtClean="0">
                          <a:solidFill>
                            <a:schemeClr val="tx1"/>
                          </a:solidFill>
                          <a:effectLst/>
                          <a:latin typeface="+mn-lt"/>
                          <a:ea typeface="+mn-ea"/>
                          <a:cs typeface="+mn-cs"/>
                        </a:rPr>
                        <a:t>Transport af bolden:</a:t>
                      </a:r>
                      <a:endParaRPr lang="da-DK" sz="1200" b="1"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Spilleren må højst tage 1 skridt med bolden i hænderne. (Stoppe sit løb)</a:t>
                      </a:r>
                      <a:endParaRPr lang="da-DK" sz="1200" b="1"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Der må kun dribles fremad på banen. Bolden må kastes i alle retninger, men må ikke spilles tilbage over midterlinjen.</a:t>
                      </a:r>
                      <a:endParaRPr lang="da-DK" sz="1200" b="1" kern="1200" dirty="0" smtClean="0">
                        <a:solidFill>
                          <a:schemeClr val="tx1"/>
                        </a:solidFill>
                        <a:effectLst/>
                        <a:latin typeface="+mn-lt"/>
                        <a:ea typeface="+mn-ea"/>
                        <a:cs typeface="+mn-cs"/>
                      </a:endParaRPr>
                    </a:p>
                    <a:p>
                      <a:r>
                        <a:rPr lang="da-DK" sz="1200" b="0" i="1" kern="1200" dirty="0" smtClean="0">
                          <a:solidFill>
                            <a:schemeClr val="tx1"/>
                          </a:solidFill>
                          <a:effectLst/>
                          <a:latin typeface="+mn-lt"/>
                          <a:ea typeface="+mn-ea"/>
                          <a:cs typeface="+mn-cs"/>
                        </a:rPr>
                        <a:t>”Tackling”: </a:t>
                      </a:r>
                      <a:endParaRPr lang="da-DK" sz="1200" b="1" kern="120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Kropskontakt er ikke tilladt.</a:t>
                      </a:r>
                      <a:r>
                        <a:rPr lang="da-DK" sz="1200" b="1" kern="1200" baseline="0" dirty="0" smtClean="0">
                          <a:solidFill>
                            <a:schemeClr val="tx1"/>
                          </a:solidFill>
                          <a:effectLst/>
                          <a:latin typeface="+mn-lt"/>
                          <a:ea typeface="+mn-ea"/>
                          <a:cs typeface="+mn-cs"/>
                        </a:rPr>
                        <a:t> </a:t>
                      </a:r>
                      <a:r>
                        <a:rPr lang="da-DK" sz="1200" b="0" kern="1200" dirty="0" smtClean="0">
                          <a:solidFill>
                            <a:schemeClr val="tx1"/>
                          </a:solidFill>
                          <a:effectLst/>
                          <a:latin typeface="+mn-lt"/>
                          <a:ea typeface="+mn-ea"/>
                          <a:cs typeface="+mn-cs"/>
                        </a:rPr>
                        <a:t>Boldholderen kan forhindres i at drible fremad af en modspiller, som placerer sig foran boldholderen og har ryggen til egen scoringszone. Boldholderen skal standse og aflevere bolden bagud (mod egen scoringszone) inden for 3 </a:t>
                      </a:r>
                      <a:r>
                        <a:rPr lang="da-DK" sz="1200" b="0" kern="1200" dirty="0" err="1" smtClean="0">
                          <a:solidFill>
                            <a:schemeClr val="tx1"/>
                          </a:solidFill>
                          <a:effectLst/>
                          <a:latin typeface="+mn-lt"/>
                          <a:ea typeface="+mn-ea"/>
                          <a:cs typeface="+mn-cs"/>
                        </a:rPr>
                        <a:t>sek</a:t>
                      </a:r>
                      <a:r>
                        <a:rPr lang="da-DK" sz="1200" b="0" kern="1200" dirty="0" smtClean="0">
                          <a:solidFill>
                            <a:schemeClr val="tx1"/>
                          </a:solidFill>
                          <a:effectLst/>
                          <a:latin typeface="+mn-lt"/>
                          <a:ea typeface="+mn-ea"/>
                          <a:cs typeface="+mn-cs"/>
                        </a:rPr>
                        <a:t> eller til siden. Hvis modspilleren, der dækker boldholderen op når at tælle til 4 (langsomt), skal han have bolden. Hvis boldholderen standses i eget scoringsområde, må han gerne spille bolden fremad.</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Efter scoring byttes banehalvdel og det scorende hold sætter bolden i gang. </a:t>
                      </a:r>
                      <a:endParaRPr lang="da-DK"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46871">
                <a:tc>
                  <a:txBody>
                    <a:bodyPr/>
                    <a:lstStyle/>
                    <a:p>
                      <a:r>
                        <a:rPr lang="da-DK" sz="1200" b="1" kern="1200" dirty="0" smtClean="0">
                          <a:solidFill>
                            <a:schemeClr val="tx1"/>
                          </a:solidFill>
                          <a:effectLst/>
                          <a:latin typeface="+mn-lt"/>
                          <a:ea typeface="+mn-ea"/>
                          <a:cs typeface="+mn-cs"/>
                        </a:rPr>
                        <a:t>Frikast</a:t>
                      </a:r>
                      <a:r>
                        <a:rPr lang="da-DK" sz="1200" b="1" dirty="0" smtClean="0">
                          <a:effectLst/>
                        </a:rPr>
                        <a:t> </a:t>
                      </a:r>
                      <a:endParaRPr lang="da-DK" sz="1200" b="1" dirty="0"/>
                    </a:p>
                  </a:txBody>
                  <a:tcPr>
                    <a:lnT w="12700" cap="flat" cmpd="sng" algn="ctr">
                      <a:solidFill>
                        <a:scrgbClr r="0" g="0" b="0"/>
                      </a:solidFill>
                      <a:prstDash val="solid"/>
                      <a:round/>
                      <a:headEnd type="none" w="med" len="med"/>
                      <a:tailEnd type="none" w="med" len="med"/>
                    </a:lnT>
                  </a:tcPr>
                </a:tc>
                <a:tc>
                  <a:txBody>
                    <a:bodyPr/>
                    <a:lstStyle/>
                    <a:p>
                      <a:r>
                        <a:rPr lang="da-DK" sz="1200" kern="1200" dirty="0" smtClean="0">
                          <a:solidFill>
                            <a:schemeClr val="tx1"/>
                          </a:solidFill>
                          <a:effectLst/>
                          <a:latin typeface="+mn-lt"/>
                          <a:ea typeface="+mn-ea"/>
                          <a:cs typeface="+mn-cs"/>
                        </a:rPr>
                        <a:t>Alle frikast tages der, hvor forseelsen blev begået. Bolden skal omgående lægges ned når der dømmes.</a:t>
                      </a:r>
                      <a:r>
                        <a:rPr lang="da-DK" sz="1200" dirty="0" smtClean="0">
                          <a:effectLst/>
                        </a:rPr>
                        <a:t> </a:t>
                      </a:r>
                      <a:endParaRPr lang="da-DK" sz="1200" dirty="0"/>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grpSp>
        <p:nvGrpSpPr>
          <p:cNvPr id="38" name="Grupper 37"/>
          <p:cNvGrpSpPr/>
          <p:nvPr/>
        </p:nvGrpSpPr>
        <p:grpSpPr>
          <a:xfrm>
            <a:off x="1625176" y="2052022"/>
            <a:ext cx="3344827" cy="1409278"/>
            <a:chOff x="1632992" y="8413508"/>
            <a:chExt cx="3515469" cy="1409278"/>
          </a:xfrm>
        </p:grpSpPr>
        <p:grpSp>
          <p:nvGrpSpPr>
            <p:cNvPr id="39" name="Grupper 38"/>
            <p:cNvGrpSpPr/>
            <p:nvPr/>
          </p:nvGrpSpPr>
          <p:grpSpPr>
            <a:xfrm>
              <a:off x="1632992" y="8413508"/>
              <a:ext cx="3515469" cy="1406937"/>
              <a:chOff x="1632992" y="8413508"/>
              <a:chExt cx="3515469" cy="1406937"/>
            </a:xfrm>
          </p:grpSpPr>
          <p:grpSp>
            <p:nvGrpSpPr>
              <p:cNvPr id="41" name="Grupper 40"/>
              <p:cNvGrpSpPr/>
              <p:nvPr/>
            </p:nvGrpSpPr>
            <p:grpSpPr>
              <a:xfrm>
                <a:off x="1632992" y="8413508"/>
                <a:ext cx="3515469" cy="1406937"/>
                <a:chOff x="520531" y="1249312"/>
                <a:chExt cx="6183912" cy="2602732"/>
              </a:xfrm>
            </p:grpSpPr>
            <p:sp>
              <p:nvSpPr>
                <p:cNvPr id="69" name="Rektangel 68"/>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70" name="Lige forbindelse 69"/>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71" name="Rektangel 70"/>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da-DK" dirty="0" smtClean="0"/>
                    <a:t>OPSTILLING 1</a:t>
                  </a:r>
                  <a:endParaRPr lang="da-DK" dirty="0"/>
                </a:p>
              </p:txBody>
            </p:sp>
            <p:sp>
              <p:nvSpPr>
                <p:cNvPr id="72" name="Rektangel 71"/>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vert="vert" rtlCol="0" anchor="ctr"/>
                <a:lstStyle/>
                <a:p>
                  <a:pPr algn="ctr"/>
                  <a:r>
                    <a:rPr lang="da-DK" dirty="0" smtClean="0"/>
                    <a:t>Scoringsfelt</a:t>
                  </a:r>
                  <a:endParaRPr lang="da-DK" dirty="0"/>
                </a:p>
              </p:txBody>
            </p:sp>
          </p:grpSp>
          <p:grpSp>
            <p:nvGrpSpPr>
              <p:cNvPr id="42" name="Grupper 41"/>
              <p:cNvGrpSpPr/>
              <p:nvPr/>
            </p:nvGrpSpPr>
            <p:grpSpPr>
              <a:xfrm>
                <a:off x="2238744" y="8904980"/>
                <a:ext cx="163172" cy="334134"/>
                <a:chOff x="970618" y="2049973"/>
                <a:chExt cx="204984" cy="440764"/>
              </a:xfrm>
            </p:grpSpPr>
            <p:cxnSp>
              <p:nvCxnSpPr>
                <p:cNvPr id="67" name="Lige forbindelse 66"/>
                <p:cNvCxnSpPr/>
                <p:nvPr/>
              </p:nvCxnSpPr>
              <p:spPr>
                <a:xfrm>
                  <a:off x="1085954" y="2049973"/>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68" name="Ellipse 67"/>
                <p:cNvSpPr/>
                <p:nvPr/>
              </p:nvSpPr>
              <p:spPr>
                <a:xfrm>
                  <a:off x="970618" y="2156207"/>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3" name="Grupper 42"/>
              <p:cNvGrpSpPr/>
              <p:nvPr/>
            </p:nvGrpSpPr>
            <p:grpSpPr>
              <a:xfrm>
                <a:off x="2938351" y="8449282"/>
                <a:ext cx="163172" cy="334134"/>
                <a:chOff x="2001812" y="2211990"/>
                <a:chExt cx="204984" cy="440764"/>
              </a:xfrm>
            </p:grpSpPr>
            <p:cxnSp>
              <p:nvCxnSpPr>
                <p:cNvPr id="65" name="Lige forbindelse 64"/>
                <p:cNvCxnSpPr/>
                <p:nvPr/>
              </p:nvCxnSpPr>
              <p:spPr>
                <a:xfrm>
                  <a:off x="2117152" y="2211990"/>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66" name="Ellipse 65"/>
                <p:cNvSpPr/>
                <p:nvPr/>
              </p:nvSpPr>
              <p:spPr>
                <a:xfrm>
                  <a:off x="2001812" y="2318224"/>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4" name="Grupper 43"/>
              <p:cNvGrpSpPr/>
              <p:nvPr/>
            </p:nvGrpSpPr>
            <p:grpSpPr>
              <a:xfrm>
                <a:off x="3084686" y="9308349"/>
                <a:ext cx="163172" cy="334134"/>
                <a:chOff x="992405" y="3124823"/>
                <a:chExt cx="204984" cy="440764"/>
              </a:xfrm>
            </p:grpSpPr>
            <p:cxnSp>
              <p:nvCxnSpPr>
                <p:cNvPr id="63" name="Lige forbindelse 62"/>
                <p:cNvCxnSpPr/>
                <p:nvPr/>
              </p:nvCxnSpPr>
              <p:spPr>
                <a:xfrm>
                  <a:off x="1107741" y="3124823"/>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64" name="Ellipse 63"/>
                <p:cNvSpPr/>
                <p:nvPr/>
              </p:nvSpPr>
              <p:spPr>
                <a:xfrm>
                  <a:off x="992405" y="3231058"/>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5" name="Grupper 44"/>
              <p:cNvGrpSpPr/>
              <p:nvPr/>
            </p:nvGrpSpPr>
            <p:grpSpPr>
              <a:xfrm>
                <a:off x="4625298" y="9397714"/>
                <a:ext cx="163172" cy="334134"/>
                <a:chOff x="2047465" y="2593715"/>
                <a:chExt cx="204984" cy="440764"/>
              </a:xfrm>
            </p:grpSpPr>
            <p:cxnSp>
              <p:nvCxnSpPr>
                <p:cNvPr id="59" name="Lige forbindelse 58"/>
                <p:cNvCxnSpPr/>
                <p:nvPr/>
              </p:nvCxnSpPr>
              <p:spPr>
                <a:xfrm>
                  <a:off x="2162805" y="259371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62" name="Ellipse 61"/>
                <p:cNvSpPr/>
                <p:nvPr/>
              </p:nvSpPr>
              <p:spPr>
                <a:xfrm>
                  <a:off x="2047465" y="2699950"/>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6" name="Grupper 45"/>
              <p:cNvGrpSpPr/>
              <p:nvPr/>
            </p:nvGrpSpPr>
            <p:grpSpPr>
              <a:xfrm>
                <a:off x="4462125" y="9089354"/>
                <a:ext cx="163172" cy="334134"/>
                <a:chOff x="1548536" y="2788100"/>
                <a:chExt cx="204984" cy="440764"/>
              </a:xfrm>
            </p:grpSpPr>
            <p:cxnSp>
              <p:nvCxnSpPr>
                <p:cNvPr id="56" name="Lige forbindelse 55"/>
                <p:cNvCxnSpPr/>
                <p:nvPr/>
              </p:nvCxnSpPr>
              <p:spPr>
                <a:xfrm>
                  <a:off x="1663873" y="2788100"/>
                  <a:ext cx="0" cy="440764"/>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7" name="Ellipse 56"/>
                <p:cNvSpPr/>
                <p:nvPr/>
              </p:nvSpPr>
              <p:spPr>
                <a:xfrm>
                  <a:off x="1548536" y="2894334"/>
                  <a:ext cx="204984" cy="2357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nvGrpSpPr>
              <p:cNvPr id="47" name="Grupper 46"/>
              <p:cNvGrpSpPr/>
              <p:nvPr/>
            </p:nvGrpSpPr>
            <p:grpSpPr>
              <a:xfrm>
                <a:off x="2801175" y="9151097"/>
                <a:ext cx="163172" cy="334134"/>
                <a:chOff x="2034469" y="1926397"/>
                <a:chExt cx="204984" cy="440764"/>
              </a:xfrm>
            </p:grpSpPr>
            <p:cxnSp>
              <p:nvCxnSpPr>
                <p:cNvPr id="54" name="Lige forbindelse 53"/>
                <p:cNvCxnSpPr/>
                <p:nvPr/>
              </p:nvCxnSpPr>
              <p:spPr>
                <a:xfrm>
                  <a:off x="2149809" y="1926397"/>
                  <a:ext cx="0" cy="440764"/>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5" name="Ellipse 54"/>
                <p:cNvSpPr/>
                <p:nvPr/>
              </p:nvSpPr>
              <p:spPr>
                <a:xfrm>
                  <a:off x="2034469" y="2032631"/>
                  <a:ext cx="204984" cy="235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nvGrpSpPr>
              <p:cNvPr id="48" name="Grupper 47"/>
              <p:cNvGrpSpPr/>
              <p:nvPr/>
            </p:nvGrpSpPr>
            <p:grpSpPr>
              <a:xfrm>
                <a:off x="3574179" y="8866774"/>
                <a:ext cx="163172" cy="334134"/>
                <a:chOff x="1261072" y="1872039"/>
                <a:chExt cx="204984" cy="440764"/>
              </a:xfrm>
            </p:grpSpPr>
            <p:cxnSp>
              <p:nvCxnSpPr>
                <p:cNvPr id="52" name="Lige forbindelse 51"/>
                <p:cNvCxnSpPr/>
                <p:nvPr/>
              </p:nvCxnSpPr>
              <p:spPr>
                <a:xfrm>
                  <a:off x="1376410" y="1872039"/>
                  <a:ext cx="0" cy="440764"/>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3" name="Ellipse 52"/>
                <p:cNvSpPr/>
                <p:nvPr/>
              </p:nvSpPr>
              <p:spPr>
                <a:xfrm>
                  <a:off x="1261072" y="1978273"/>
                  <a:ext cx="204984" cy="235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nvGrpSpPr>
              <p:cNvPr id="49" name="Grupper 48"/>
              <p:cNvGrpSpPr/>
              <p:nvPr/>
            </p:nvGrpSpPr>
            <p:grpSpPr>
              <a:xfrm>
                <a:off x="2756556" y="8649655"/>
                <a:ext cx="163172" cy="334134"/>
                <a:chOff x="1416133" y="2218765"/>
                <a:chExt cx="204984" cy="440764"/>
              </a:xfrm>
            </p:grpSpPr>
            <p:cxnSp>
              <p:nvCxnSpPr>
                <p:cNvPr id="50" name="Lige forbindelse 49"/>
                <p:cNvCxnSpPr/>
                <p:nvPr/>
              </p:nvCxnSpPr>
              <p:spPr>
                <a:xfrm>
                  <a:off x="1531471" y="2218765"/>
                  <a:ext cx="0" cy="440764"/>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1" name="Ellipse 50"/>
                <p:cNvSpPr/>
                <p:nvPr/>
              </p:nvSpPr>
              <p:spPr>
                <a:xfrm>
                  <a:off x="1416133" y="2324999"/>
                  <a:ext cx="204984" cy="2357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sp>
          <p:nvSpPr>
            <p:cNvPr id="40" name="Rektangel 39"/>
            <p:cNvSpPr/>
            <p:nvPr/>
          </p:nvSpPr>
          <p:spPr>
            <a:xfrm>
              <a:off x="1632992" y="8415849"/>
              <a:ext cx="414281" cy="1406937"/>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vert="vert" rtlCol="0" anchor="ctr"/>
            <a:lstStyle/>
            <a:p>
              <a:pPr algn="ctr"/>
              <a:r>
                <a:rPr lang="da-DK" dirty="0" smtClean="0"/>
                <a:t>Scoringsfelt</a:t>
              </a:r>
              <a:endParaRPr lang="da-DK" dirty="0"/>
            </a:p>
          </p:txBody>
        </p:sp>
      </p:grpSp>
      <p:sp>
        <p:nvSpPr>
          <p:cNvPr id="73" name="Ellipse 72"/>
          <p:cNvSpPr/>
          <p:nvPr/>
        </p:nvSpPr>
        <p:spPr>
          <a:xfrm rot="16200000">
            <a:off x="2354595" y="2781852"/>
            <a:ext cx="86995" cy="895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411677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57"/>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err="1" smtClean="0">
                <a:solidFill>
                  <a:schemeClr val="bg1"/>
                </a:solidFill>
                <a:latin typeface="Helvetica Neue"/>
                <a:cs typeface="Helvetica Neue"/>
              </a:rPr>
              <a:t>Ultimatebold</a:t>
            </a:r>
            <a:r>
              <a:rPr lang="da-DK" sz="2800" dirty="0" smtClean="0">
                <a:solidFill>
                  <a:schemeClr val="bg1"/>
                </a:solidFill>
                <a:latin typeface="Helvetica Neue"/>
                <a:cs typeface="Helvetica Neue"/>
              </a:rPr>
              <a:t> - opstillinger</a:t>
            </a:r>
            <a:endParaRPr lang="da-DK" sz="2800" dirty="0">
              <a:solidFill>
                <a:schemeClr val="bg1"/>
              </a:solidFill>
              <a:latin typeface="Arial"/>
              <a:cs typeface="Arial"/>
            </a:endParaRPr>
          </a:p>
        </p:txBody>
      </p:sp>
      <p:pic>
        <p:nvPicPr>
          <p:cNvPr id="61" name="Billede 60"/>
          <p:cNvPicPr>
            <a:picLocks noChangeAspect="1"/>
          </p:cNvPicPr>
          <p:nvPr/>
        </p:nvPicPr>
        <p:blipFill>
          <a:blip r:embed="rId2"/>
          <a:stretch>
            <a:fillRect/>
          </a:stretch>
        </p:blipFill>
        <p:spPr>
          <a:xfrm>
            <a:off x="4952955" y="46246"/>
            <a:ext cx="1794615" cy="512740"/>
          </a:xfrm>
          <a:prstGeom prst="rect">
            <a:avLst/>
          </a:prstGeom>
        </p:spPr>
      </p:pic>
      <p:grpSp>
        <p:nvGrpSpPr>
          <p:cNvPr id="5" name="Grupper 4"/>
          <p:cNvGrpSpPr/>
          <p:nvPr/>
        </p:nvGrpSpPr>
        <p:grpSpPr>
          <a:xfrm>
            <a:off x="478889" y="1145202"/>
            <a:ext cx="5954878" cy="8508613"/>
            <a:chOff x="478889" y="1145202"/>
            <a:chExt cx="5954878" cy="8508613"/>
          </a:xfrm>
        </p:grpSpPr>
        <p:grpSp>
          <p:nvGrpSpPr>
            <p:cNvPr id="3" name="Grupper 2"/>
            <p:cNvGrpSpPr/>
            <p:nvPr/>
          </p:nvGrpSpPr>
          <p:grpSpPr>
            <a:xfrm>
              <a:off x="478889" y="1145202"/>
              <a:ext cx="5954878" cy="8508613"/>
              <a:chOff x="478889" y="1145202"/>
              <a:chExt cx="5954878" cy="8508613"/>
            </a:xfrm>
          </p:grpSpPr>
          <p:grpSp>
            <p:nvGrpSpPr>
              <p:cNvPr id="7" name="Grupper 6"/>
              <p:cNvGrpSpPr/>
              <p:nvPr/>
            </p:nvGrpSpPr>
            <p:grpSpPr>
              <a:xfrm>
                <a:off x="478889" y="1145202"/>
                <a:ext cx="5954878" cy="2602732"/>
                <a:chOff x="520531" y="1249312"/>
                <a:chExt cx="6183912" cy="2602732"/>
              </a:xfrm>
            </p:grpSpPr>
            <p:sp>
              <p:nvSpPr>
                <p:cNvPr id="2" name="Rektangel 1"/>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4" name="Lige forbindelse 3"/>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 name="Rektangel 9"/>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da-DK" dirty="0" smtClean="0"/>
                    <a:t>OPSTILLING 1</a:t>
                  </a:r>
                  <a:endParaRPr lang="da-DK" dirty="0"/>
                </a:p>
              </p:txBody>
            </p:sp>
            <p:sp>
              <p:nvSpPr>
                <p:cNvPr id="11" name="Rektangel 10"/>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3" name="Grupper 12"/>
              <p:cNvGrpSpPr/>
              <p:nvPr/>
            </p:nvGrpSpPr>
            <p:grpSpPr>
              <a:xfrm>
                <a:off x="478889" y="4066910"/>
                <a:ext cx="5954878" cy="2602732"/>
                <a:chOff x="520531" y="1249312"/>
                <a:chExt cx="6183912" cy="2602732"/>
              </a:xfrm>
            </p:grpSpPr>
            <p:sp>
              <p:nvSpPr>
                <p:cNvPr id="14" name="Rektangel 13"/>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5" name="Lige forbindelse 14"/>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6" name="Rektangel 15"/>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da-DK" dirty="0"/>
                    <a:t>OPSTILLING 2</a:t>
                  </a:r>
                </a:p>
              </p:txBody>
            </p:sp>
            <p:sp>
              <p:nvSpPr>
                <p:cNvPr id="17" name="Rektangel 16"/>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8" name="Grupper 17"/>
              <p:cNvGrpSpPr/>
              <p:nvPr/>
            </p:nvGrpSpPr>
            <p:grpSpPr>
              <a:xfrm>
                <a:off x="478889" y="7051083"/>
                <a:ext cx="5954878" cy="2602732"/>
                <a:chOff x="520531" y="1249312"/>
                <a:chExt cx="6183912" cy="2602732"/>
              </a:xfrm>
            </p:grpSpPr>
            <p:sp>
              <p:nvSpPr>
                <p:cNvPr id="19" name="Rektangel 18"/>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0" name="Lige forbindelse 19"/>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da-DK" dirty="0"/>
                    <a:t>OPSTILLING </a:t>
                  </a:r>
                  <a:r>
                    <a:rPr lang="da-DK" dirty="0" smtClean="0"/>
                    <a:t>3</a:t>
                  </a:r>
                  <a:endParaRPr lang="da-DK" dirty="0"/>
                </a:p>
              </p:txBody>
            </p:sp>
            <p:sp>
              <p:nvSpPr>
                <p:cNvPr id="22" name="Rektangel 21"/>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grpSp>
          <p:nvGrpSpPr>
            <p:cNvPr id="23" name="Grupper 22"/>
            <p:cNvGrpSpPr/>
            <p:nvPr/>
          </p:nvGrpSpPr>
          <p:grpSpPr>
            <a:xfrm>
              <a:off x="2038854" y="2218765"/>
              <a:ext cx="204984" cy="440764"/>
              <a:chOff x="1416133" y="2218765"/>
              <a:chExt cx="204984" cy="440764"/>
            </a:xfrm>
          </p:grpSpPr>
          <p:cxnSp>
            <p:nvCxnSpPr>
              <p:cNvPr id="12" name="Lige forbindelse 11"/>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8" name="Ellipse 7"/>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29" name="Grupper 28"/>
            <p:cNvGrpSpPr/>
            <p:nvPr/>
          </p:nvGrpSpPr>
          <p:grpSpPr>
            <a:xfrm>
              <a:off x="3144500" y="3091633"/>
              <a:ext cx="204984" cy="440764"/>
              <a:chOff x="1416133" y="2218765"/>
              <a:chExt cx="204984" cy="440764"/>
            </a:xfrm>
          </p:grpSpPr>
          <p:cxnSp>
            <p:nvCxnSpPr>
              <p:cNvPr id="30" name="Lige forbindelse 29"/>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1" name="Ellipse 30"/>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2" name="Grupper 31"/>
            <p:cNvGrpSpPr/>
            <p:nvPr/>
          </p:nvGrpSpPr>
          <p:grpSpPr>
            <a:xfrm>
              <a:off x="3150183" y="1432859"/>
              <a:ext cx="204984" cy="440764"/>
              <a:chOff x="1416133" y="2218765"/>
              <a:chExt cx="204984" cy="440764"/>
            </a:xfrm>
          </p:grpSpPr>
          <p:cxnSp>
            <p:nvCxnSpPr>
              <p:cNvPr id="33" name="Lige forbindelse 32"/>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4" name="Ellipse 33"/>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5" name="Grupper 34"/>
            <p:cNvGrpSpPr/>
            <p:nvPr/>
          </p:nvGrpSpPr>
          <p:grpSpPr>
            <a:xfrm>
              <a:off x="4262117" y="2120000"/>
              <a:ext cx="204984" cy="440764"/>
              <a:chOff x="1416133" y="2218765"/>
              <a:chExt cx="204984" cy="440764"/>
            </a:xfrm>
          </p:grpSpPr>
          <p:cxnSp>
            <p:nvCxnSpPr>
              <p:cNvPr id="36" name="Lige forbindelse 3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7" name="Ellipse 3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8" name="Grupper 37"/>
            <p:cNvGrpSpPr/>
            <p:nvPr/>
          </p:nvGrpSpPr>
          <p:grpSpPr>
            <a:xfrm>
              <a:off x="2346330" y="5199527"/>
              <a:ext cx="204984" cy="440764"/>
              <a:chOff x="1416133" y="2218765"/>
              <a:chExt cx="204984" cy="440764"/>
            </a:xfrm>
          </p:grpSpPr>
          <p:cxnSp>
            <p:nvCxnSpPr>
              <p:cNvPr id="39" name="Lige forbindelse 38"/>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0" name="Ellipse 39"/>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1" name="Grupper 40"/>
            <p:cNvGrpSpPr/>
            <p:nvPr/>
          </p:nvGrpSpPr>
          <p:grpSpPr>
            <a:xfrm>
              <a:off x="3013561" y="5858296"/>
              <a:ext cx="204984" cy="440764"/>
              <a:chOff x="1416133" y="2218765"/>
              <a:chExt cx="204984" cy="440764"/>
            </a:xfrm>
          </p:grpSpPr>
          <p:cxnSp>
            <p:nvCxnSpPr>
              <p:cNvPr id="42" name="Lige forbindelse 41"/>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4" name="Grupper 43"/>
            <p:cNvGrpSpPr/>
            <p:nvPr/>
          </p:nvGrpSpPr>
          <p:grpSpPr>
            <a:xfrm>
              <a:off x="3004321" y="4728891"/>
              <a:ext cx="204984" cy="440764"/>
              <a:chOff x="1416133" y="2218765"/>
              <a:chExt cx="204984" cy="440764"/>
            </a:xfrm>
          </p:grpSpPr>
          <p:cxnSp>
            <p:nvCxnSpPr>
              <p:cNvPr id="45" name="Lige forbindelse 44"/>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6" name="Ellipse 45"/>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7" name="Grupper 46"/>
            <p:cNvGrpSpPr/>
            <p:nvPr/>
          </p:nvGrpSpPr>
          <p:grpSpPr>
            <a:xfrm>
              <a:off x="3479149" y="5205810"/>
              <a:ext cx="204984" cy="440764"/>
              <a:chOff x="1416133" y="2218765"/>
              <a:chExt cx="204984" cy="440764"/>
            </a:xfrm>
          </p:grpSpPr>
          <p:cxnSp>
            <p:nvCxnSpPr>
              <p:cNvPr id="48" name="Lige forbindelse 47"/>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9" name="Ellipse 48"/>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50" name="Grupper 49"/>
            <p:cNvGrpSpPr/>
            <p:nvPr/>
          </p:nvGrpSpPr>
          <p:grpSpPr>
            <a:xfrm>
              <a:off x="1785756" y="8059727"/>
              <a:ext cx="204984" cy="440764"/>
              <a:chOff x="1416133" y="2218765"/>
              <a:chExt cx="204984" cy="440764"/>
            </a:xfrm>
          </p:grpSpPr>
          <p:cxnSp>
            <p:nvCxnSpPr>
              <p:cNvPr id="51" name="Lige forbindelse 50"/>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52" name="Ellipse 51"/>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53" name="Grupper 52"/>
            <p:cNvGrpSpPr/>
            <p:nvPr/>
          </p:nvGrpSpPr>
          <p:grpSpPr>
            <a:xfrm>
              <a:off x="3748087" y="8969492"/>
              <a:ext cx="204984" cy="440764"/>
              <a:chOff x="1416133" y="2218765"/>
              <a:chExt cx="204984" cy="440764"/>
            </a:xfrm>
          </p:grpSpPr>
          <p:cxnSp>
            <p:nvCxnSpPr>
              <p:cNvPr id="54" name="Lige forbindelse 53"/>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55" name="Ellipse 54"/>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56" name="Grupper 55"/>
            <p:cNvGrpSpPr/>
            <p:nvPr/>
          </p:nvGrpSpPr>
          <p:grpSpPr>
            <a:xfrm>
              <a:off x="3346480" y="7168333"/>
              <a:ext cx="204984" cy="440764"/>
              <a:chOff x="1416133" y="2218765"/>
              <a:chExt cx="204984" cy="440764"/>
            </a:xfrm>
          </p:grpSpPr>
          <p:cxnSp>
            <p:nvCxnSpPr>
              <p:cNvPr id="57" name="Lige forbindelse 56"/>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59" name="Ellipse 58"/>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62" name="Grupper 61"/>
            <p:cNvGrpSpPr/>
            <p:nvPr/>
          </p:nvGrpSpPr>
          <p:grpSpPr>
            <a:xfrm>
              <a:off x="5378053" y="8075856"/>
              <a:ext cx="204984" cy="440764"/>
              <a:chOff x="1416133" y="2218765"/>
              <a:chExt cx="204984" cy="440764"/>
            </a:xfrm>
          </p:grpSpPr>
          <p:cxnSp>
            <p:nvCxnSpPr>
              <p:cNvPr id="63" name="Lige forbindelse 62"/>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64" name="Ellipse 63"/>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spTree>
    <p:extLst>
      <p:ext uri="{BB962C8B-B14F-4D97-AF65-F5344CB8AC3E}">
        <p14:creationId xmlns:p14="http://schemas.microsoft.com/office/powerpoint/2010/main" val="349044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57"/>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err="1" smtClean="0">
                <a:solidFill>
                  <a:schemeClr val="bg1"/>
                </a:solidFill>
                <a:latin typeface="Helvetica Neue"/>
                <a:cs typeface="Helvetica Neue"/>
              </a:rPr>
              <a:t>Ultimatebold</a:t>
            </a:r>
            <a:r>
              <a:rPr lang="da-DK" sz="2800" dirty="0" smtClean="0">
                <a:solidFill>
                  <a:schemeClr val="bg1"/>
                </a:solidFill>
                <a:latin typeface="Helvetica Neue"/>
                <a:cs typeface="Helvetica Neue"/>
              </a:rPr>
              <a:t> - gennembrud</a:t>
            </a:r>
            <a:endParaRPr lang="da-DK" sz="2800" dirty="0">
              <a:solidFill>
                <a:schemeClr val="bg1"/>
              </a:solidFill>
              <a:latin typeface="Arial"/>
              <a:cs typeface="Arial"/>
            </a:endParaRPr>
          </a:p>
        </p:txBody>
      </p:sp>
      <p:pic>
        <p:nvPicPr>
          <p:cNvPr id="61" name="Billede 60"/>
          <p:cNvPicPr>
            <a:picLocks noChangeAspect="1"/>
          </p:cNvPicPr>
          <p:nvPr/>
        </p:nvPicPr>
        <p:blipFill>
          <a:blip r:embed="rId2"/>
          <a:stretch>
            <a:fillRect/>
          </a:stretch>
        </p:blipFill>
        <p:spPr>
          <a:xfrm>
            <a:off x="4952955" y="46246"/>
            <a:ext cx="1794615" cy="512740"/>
          </a:xfrm>
          <a:prstGeom prst="rect">
            <a:avLst/>
          </a:prstGeom>
        </p:spPr>
      </p:pic>
      <p:grpSp>
        <p:nvGrpSpPr>
          <p:cNvPr id="3" name="Grupper 2"/>
          <p:cNvGrpSpPr>
            <a:grpSpLocks noChangeAspect="1"/>
          </p:cNvGrpSpPr>
          <p:nvPr/>
        </p:nvGrpSpPr>
        <p:grpSpPr>
          <a:xfrm>
            <a:off x="685737" y="928634"/>
            <a:ext cx="1978079" cy="2990034"/>
            <a:chOff x="460265" y="1038655"/>
            <a:chExt cx="2602733" cy="3934255"/>
          </a:xfrm>
        </p:grpSpPr>
        <p:grpSp>
          <p:nvGrpSpPr>
            <p:cNvPr id="2" name="Grupper 1"/>
            <p:cNvGrpSpPr/>
            <p:nvPr/>
          </p:nvGrpSpPr>
          <p:grpSpPr>
            <a:xfrm>
              <a:off x="460265" y="1038655"/>
              <a:ext cx="2602733" cy="3934255"/>
              <a:chOff x="460265" y="1038655"/>
              <a:chExt cx="2602733" cy="3934255"/>
            </a:xfrm>
          </p:grpSpPr>
          <p:grpSp>
            <p:nvGrpSpPr>
              <p:cNvPr id="5" name="Grupper 4"/>
              <p:cNvGrpSpPr/>
              <p:nvPr/>
            </p:nvGrpSpPr>
            <p:grpSpPr>
              <a:xfrm rot="16200000">
                <a:off x="-203242" y="1702163"/>
                <a:ext cx="3929747" cy="2602732"/>
                <a:chOff x="520531" y="1249312"/>
                <a:chExt cx="6183912" cy="2602732"/>
              </a:xfrm>
            </p:grpSpPr>
            <p:sp>
              <p:nvSpPr>
                <p:cNvPr id="6" name="Rektangel 5"/>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7" name="Lige forbindelse 6"/>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8" name="Rektangel 7"/>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9" name="Rektangel 8"/>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3" name="Rektangel 22"/>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0" name="Grupper 9"/>
            <p:cNvGrpSpPr/>
            <p:nvPr/>
          </p:nvGrpSpPr>
          <p:grpSpPr>
            <a:xfrm rot="16200000">
              <a:off x="798402" y="2159711"/>
              <a:ext cx="214058" cy="440764"/>
              <a:chOff x="1416133" y="2218765"/>
              <a:chExt cx="204984" cy="440764"/>
            </a:xfrm>
          </p:grpSpPr>
          <p:cxnSp>
            <p:nvCxnSpPr>
              <p:cNvPr id="11" name="Lige forbindelse 10"/>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3" name="Grupper 12"/>
            <p:cNvGrpSpPr/>
            <p:nvPr/>
          </p:nvGrpSpPr>
          <p:grpSpPr>
            <a:xfrm rot="16200000">
              <a:off x="1572568" y="3550650"/>
              <a:ext cx="214058" cy="440764"/>
              <a:chOff x="1416133" y="2218765"/>
              <a:chExt cx="204984" cy="440764"/>
            </a:xfrm>
          </p:grpSpPr>
          <p:cxnSp>
            <p:nvCxnSpPr>
              <p:cNvPr id="14" name="Lige forbindelse 13"/>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6" name="Grupper 15"/>
            <p:cNvGrpSpPr/>
            <p:nvPr/>
          </p:nvGrpSpPr>
          <p:grpSpPr>
            <a:xfrm rot="16200000">
              <a:off x="1572568" y="1126064"/>
              <a:ext cx="214058" cy="440764"/>
              <a:chOff x="1416133" y="2218765"/>
              <a:chExt cx="204984" cy="440764"/>
            </a:xfrm>
          </p:grpSpPr>
          <p:cxnSp>
            <p:nvCxnSpPr>
              <p:cNvPr id="17" name="Lige forbindelse 16"/>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8" name="Ellipse 17"/>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9" name="Grupper 18"/>
            <p:cNvGrpSpPr/>
            <p:nvPr/>
          </p:nvGrpSpPr>
          <p:grpSpPr>
            <a:xfrm rot="16200000">
              <a:off x="2382161" y="2266611"/>
              <a:ext cx="214058" cy="440764"/>
              <a:chOff x="1416133" y="2218765"/>
              <a:chExt cx="204984" cy="440764"/>
            </a:xfrm>
          </p:grpSpPr>
          <p:cxnSp>
            <p:nvCxnSpPr>
              <p:cNvPr id="20" name="Lige forbindelse 19"/>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21" name="Ellipse 20"/>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grpSp>
        <p:nvGrpSpPr>
          <p:cNvPr id="4" name="Grupper 3"/>
          <p:cNvGrpSpPr>
            <a:grpSpLocks noChangeAspect="1"/>
          </p:cNvGrpSpPr>
          <p:nvPr/>
        </p:nvGrpSpPr>
        <p:grpSpPr>
          <a:xfrm>
            <a:off x="4046753" y="899970"/>
            <a:ext cx="1978079" cy="2990034"/>
            <a:chOff x="3821281" y="1021943"/>
            <a:chExt cx="2602733" cy="3934255"/>
          </a:xfrm>
        </p:grpSpPr>
        <p:grpSp>
          <p:nvGrpSpPr>
            <p:cNvPr id="25" name="Grupper 24"/>
            <p:cNvGrpSpPr/>
            <p:nvPr/>
          </p:nvGrpSpPr>
          <p:grpSpPr>
            <a:xfrm>
              <a:off x="3821281" y="1021943"/>
              <a:ext cx="2602733" cy="3934255"/>
              <a:chOff x="460265" y="1038655"/>
              <a:chExt cx="2602733" cy="3934255"/>
            </a:xfrm>
          </p:grpSpPr>
          <p:grpSp>
            <p:nvGrpSpPr>
              <p:cNvPr id="26" name="Grupper 25"/>
              <p:cNvGrpSpPr/>
              <p:nvPr/>
            </p:nvGrpSpPr>
            <p:grpSpPr>
              <a:xfrm rot="16200000">
                <a:off x="-203242" y="1702163"/>
                <a:ext cx="3929747" cy="2602732"/>
                <a:chOff x="520531" y="1249312"/>
                <a:chExt cx="6183912" cy="2602732"/>
              </a:xfrm>
            </p:grpSpPr>
            <p:sp>
              <p:nvSpPr>
                <p:cNvPr id="28" name="Rektangel 27"/>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9" name="Lige forbindelse 28"/>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0" name="Rektangel 29"/>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31" name="Rektangel 30"/>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7" name="Rektangel 26"/>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32" name="Grupper 31"/>
            <p:cNvGrpSpPr/>
            <p:nvPr/>
          </p:nvGrpSpPr>
          <p:grpSpPr>
            <a:xfrm rot="16200000">
              <a:off x="4285337" y="2142992"/>
              <a:ext cx="214058" cy="440764"/>
              <a:chOff x="1416140" y="2344684"/>
              <a:chExt cx="204984" cy="440764"/>
            </a:xfrm>
          </p:grpSpPr>
          <p:cxnSp>
            <p:nvCxnSpPr>
              <p:cNvPr id="33" name="Lige forbindelse 32"/>
              <p:cNvCxnSpPr/>
              <p:nvPr/>
            </p:nvCxnSpPr>
            <p:spPr>
              <a:xfrm>
                <a:off x="1531476" y="2344684"/>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4" name="Ellipse 33"/>
              <p:cNvSpPr/>
              <p:nvPr/>
            </p:nvSpPr>
            <p:spPr>
              <a:xfrm>
                <a:off x="1416140" y="2450917"/>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5" name="Grupper 34"/>
            <p:cNvGrpSpPr/>
            <p:nvPr/>
          </p:nvGrpSpPr>
          <p:grpSpPr>
            <a:xfrm rot="16200000">
              <a:off x="4933584" y="3533938"/>
              <a:ext cx="214058" cy="440764"/>
              <a:chOff x="1416133" y="2218765"/>
              <a:chExt cx="204984" cy="440764"/>
            </a:xfrm>
          </p:grpSpPr>
          <p:cxnSp>
            <p:nvCxnSpPr>
              <p:cNvPr id="36" name="Lige forbindelse 3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7" name="Ellipse 3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8" name="Grupper 37"/>
            <p:cNvGrpSpPr/>
            <p:nvPr/>
          </p:nvGrpSpPr>
          <p:grpSpPr>
            <a:xfrm rot="16200000">
              <a:off x="4933584" y="1109352"/>
              <a:ext cx="214058" cy="440764"/>
              <a:chOff x="1416133" y="2218765"/>
              <a:chExt cx="204984" cy="440764"/>
            </a:xfrm>
          </p:grpSpPr>
          <p:cxnSp>
            <p:nvCxnSpPr>
              <p:cNvPr id="39" name="Lige forbindelse 38"/>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0" name="Ellipse 39"/>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1" name="Grupper 40"/>
            <p:cNvGrpSpPr/>
            <p:nvPr/>
          </p:nvGrpSpPr>
          <p:grpSpPr>
            <a:xfrm rot="16200000">
              <a:off x="5743177" y="2249899"/>
              <a:ext cx="214058" cy="440764"/>
              <a:chOff x="1416133" y="2218765"/>
              <a:chExt cx="204984" cy="440764"/>
            </a:xfrm>
          </p:grpSpPr>
          <p:cxnSp>
            <p:nvCxnSpPr>
              <p:cNvPr id="42" name="Lige forbindelse 41"/>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cxnSp>
        <p:nvCxnSpPr>
          <p:cNvPr id="94" name="Lige forbindelse 93"/>
          <p:cNvCxnSpPr/>
          <p:nvPr/>
        </p:nvCxnSpPr>
        <p:spPr>
          <a:xfrm>
            <a:off x="167115" y="5113852"/>
            <a:ext cx="658045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kstfelt 94"/>
          <p:cNvSpPr txBox="1"/>
          <p:nvPr/>
        </p:nvSpPr>
        <p:spPr>
          <a:xfrm>
            <a:off x="2663816" y="911922"/>
            <a:ext cx="1370521" cy="369332"/>
          </a:xfrm>
          <a:prstGeom prst="rect">
            <a:avLst/>
          </a:prstGeom>
          <a:noFill/>
        </p:spPr>
        <p:txBody>
          <a:bodyPr wrap="square" rtlCol="0">
            <a:spAutoFit/>
          </a:bodyPr>
          <a:lstStyle/>
          <a:p>
            <a:pPr algn="ctr"/>
            <a:r>
              <a:rPr lang="da-DK" dirty="0" smtClean="0"/>
              <a:t>Overlap </a:t>
            </a:r>
            <a:endParaRPr lang="da-DK" dirty="0"/>
          </a:p>
        </p:txBody>
      </p:sp>
      <p:sp>
        <p:nvSpPr>
          <p:cNvPr id="96" name="Tekstfelt 95"/>
          <p:cNvSpPr txBox="1"/>
          <p:nvPr/>
        </p:nvSpPr>
        <p:spPr>
          <a:xfrm>
            <a:off x="2663817" y="5573918"/>
            <a:ext cx="1355574" cy="369332"/>
          </a:xfrm>
          <a:prstGeom prst="rect">
            <a:avLst/>
          </a:prstGeom>
          <a:noFill/>
        </p:spPr>
        <p:txBody>
          <a:bodyPr wrap="square" rtlCol="0">
            <a:spAutoFit/>
          </a:bodyPr>
          <a:lstStyle/>
          <a:p>
            <a:pPr algn="ctr"/>
            <a:r>
              <a:rPr lang="da-DK" dirty="0" smtClean="0"/>
              <a:t>Bandespil</a:t>
            </a:r>
            <a:endParaRPr lang="da-DK" dirty="0"/>
          </a:p>
        </p:txBody>
      </p:sp>
      <p:cxnSp>
        <p:nvCxnSpPr>
          <p:cNvPr id="98" name="Lige forbindelse 97"/>
          <p:cNvCxnSpPr/>
          <p:nvPr/>
        </p:nvCxnSpPr>
        <p:spPr>
          <a:xfrm rot="16200000">
            <a:off x="1675239" y="2490867"/>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99" name="Ellipse 98"/>
          <p:cNvSpPr/>
          <p:nvPr/>
        </p:nvSpPr>
        <p:spPr>
          <a:xfrm rot="16200000">
            <a:off x="1596735" y="2578962"/>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00" name="Lige forbindelse 99"/>
          <p:cNvCxnSpPr/>
          <p:nvPr/>
        </p:nvCxnSpPr>
        <p:spPr>
          <a:xfrm rot="16200000">
            <a:off x="1173328" y="1594751"/>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1" name="Ellipse 100"/>
          <p:cNvSpPr/>
          <p:nvPr/>
        </p:nvSpPr>
        <p:spPr>
          <a:xfrm rot="16200000">
            <a:off x="1094824" y="1682846"/>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02" name="Lige forbindelse 101"/>
          <p:cNvCxnSpPr/>
          <p:nvPr/>
        </p:nvCxnSpPr>
        <p:spPr>
          <a:xfrm rot="16200000">
            <a:off x="1854421" y="2076076"/>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3" name="Ellipse 102"/>
          <p:cNvSpPr/>
          <p:nvPr/>
        </p:nvSpPr>
        <p:spPr>
          <a:xfrm rot="16200000">
            <a:off x="1775917" y="2164171"/>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04" name="Lige forbindelse 103"/>
          <p:cNvCxnSpPr/>
          <p:nvPr/>
        </p:nvCxnSpPr>
        <p:spPr>
          <a:xfrm rot="16200000">
            <a:off x="1585648" y="1267212"/>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5" name="Ellipse 104"/>
          <p:cNvSpPr/>
          <p:nvPr/>
        </p:nvSpPr>
        <p:spPr>
          <a:xfrm rot="16200000">
            <a:off x="1507144" y="1355307"/>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06" name="Ellipse 105"/>
          <p:cNvSpPr/>
          <p:nvPr/>
        </p:nvSpPr>
        <p:spPr>
          <a:xfrm rot="16200000">
            <a:off x="1356646" y="2877373"/>
            <a:ext cx="86995" cy="895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08" name="Lige pilforbindelse 107"/>
          <p:cNvCxnSpPr/>
          <p:nvPr/>
        </p:nvCxnSpPr>
        <p:spPr>
          <a:xfrm flipH="1" flipV="1">
            <a:off x="1041273" y="2070573"/>
            <a:ext cx="336030" cy="737738"/>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1" name="Ellipse 110"/>
          <p:cNvSpPr/>
          <p:nvPr/>
        </p:nvSpPr>
        <p:spPr>
          <a:xfrm rot="16200000">
            <a:off x="4570276" y="1801486"/>
            <a:ext cx="86995" cy="895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12" name="Lige pilforbindelse 111"/>
          <p:cNvCxnSpPr>
            <a:stCxn id="34" idx="6"/>
          </p:cNvCxnSpPr>
          <p:nvPr/>
        </p:nvCxnSpPr>
        <p:spPr>
          <a:xfrm flipH="1" flipV="1">
            <a:off x="4298327" y="1363556"/>
            <a:ext cx="185289" cy="474559"/>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5" name="Ellipse 114"/>
          <p:cNvSpPr/>
          <p:nvPr/>
        </p:nvSpPr>
        <p:spPr>
          <a:xfrm rot="16200000">
            <a:off x="4984533" y="2568767"/>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6" name="Ellipse 115"/>
          <p:cNvSpPr/>
          <p:nvPr/>
        </p:nvSpPr>
        <p:spPr>
          <a:xfrm rot="16200000">
            <a:off x="4203611" y="1651370"/>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7" name="Ellipse 116"/>
          <p:cNvSpPr/>
          <p:nvPr/>
        </p:nvSpPr>
        <p:spPr>
          <a:xfrm rot="16200000">
            <a:off x="5163715" y="2153976"/>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8" name="Ellipse 117"/>
          <p:cNvSpPr/>
          <p:nvPr/>
        </p:nvSpPr>
        <p:spPr>
          <a:xfrm rot="16200000">
            <a:off x="4894942" y="1345112"/>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9" name="Kombinationstegning 118"/>
          <p:cNvSpPr/>
          <p:nvPr/>
        </p:nvSpPr>
        <p:spPr>
          <a:xfrm>
            <a:off x="4125647" y="1341047"/>
            <a:ext cx="757288" cy="1530372"/>
          </a:xfrm>
          <a:custGeom>
            <a:avLst/>
            <a:gdLst>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55219 w 757288"/>
              <a:gd name="connsiteY21" fmla="*/ 702078 h 1530372"/>
              <a:gd name="connsiteX22" fmla="*/ 47330 w 757288"/>
              <a:gd name="connsiteY22" fmla="*/ 678412 h 1530372"/>
              <a:gd name="connsiteX23" fmla="*/ 23665 w 757288"/>
              <a:gd name="connsiteY23" fmla="*/ 654747 h 1530372"/>
              <a:gd name="connsiteX24" fmla="*/ 7888 w 757288"/>
              <a:gd name="connsiteY24" fmla="*/ 631081 h 1530372"/>
              <a:gd name="connsiteX25" fmla="*/ 0 w 757288"/>
              <a:gd name="connsiteY25"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55219 w 757288"/>
              <a:gd name="connsiteY21" fmla="*/ 702078 h 1530372"/>
              <a:gd name="connsiteX22" fmla="*/ 47330 w 757288"/>
              <a:gd name="connsiteY22" fmla="*/ 678412 h 1530372"/>
              <a:gd name="connsiteX23" fmla="*/ 23665 w 757288"/>
              <a:gd name="connsiteY23" fmla="*/ 654747 h 1530372"/>
              <a:gd name="connsiteX24" fmla="*/ 0 w 757288"/>
              <a:gd name="connsiteY24"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47330 w 757288"/>
              <a:gd name="connsiteY21" fmla="*/ 678412 h 1530372"/>
              <a:gd name="connsiteX22" fmla="*/ 23665 w 757288"/>
              <a:gd name="connsiteY22" fmla="*/ 654747 h 1530372"/>
              <a:gd name="connsiteX23" fmla="*/ 0 w 757288"/>
              <a:gd name="connsiteY23"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23665 w 757288"/>
              <a:gd name="connsiteY21" fmla="*/ 654747 h 1530372"/>
              <a:gd name="connsiteX22" fmla="*/ 0 w 757288"/>
              <a:gd name="connsiteY22"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23665 w 757288"/>
              <a:gd name="connsiteY20" fmla="*/ 654747 h 1530372"/>
              <a:gd name="connsiteX21" fmla="*/ 0 w 757288"/>
              <a:gd name="connsiteY21"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23665 w 757288"/>
              <a:gd name="connsiteY19" fmla="*/ 654747 h 1530372"/>
              <a:gd name="connsiteX20" fmla="*/ 0 w 757288"/>
              <a:gd name="connsiteY20"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23665 w 757288"/>
              <a:gd name="connsiteY18" fmla="*/ 654747 h 1530372"/>
              <a:gd name="connsiteX19" fmla="*/ 0 w 757288"/>
              <a:gd name="connsiteY19"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197210 w 757288"/>
              <a:gd name="connsiteY16" fmla="*/ 883514 h 1530372"/>
              <a:gd name="connsiteX17" fmla="*/ 23665 w 757288"/>
              <a:gd name="connsiteY17" fmla="*/ 654747 h 1530372"/>
              <a:gd name="connsiteX18" fmla="*/ 0 w 757288"/>
              <a:gd name="connsiteY18"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197210 w 757288"/>
              <a:gd name="connsiteY15" fmla="*/ 883514 h 1530372"/>
              <a:gd name="connsiteX16" fmla="*/ 23665 w 757288"/>
              <a:gd name="connsiteY16" fmla="*/ 654747 h 1530372"/>
              <a:gd name="connsiteX17" fmla="*/ 0 w 757288"/>
              <a:gd name="connsiteY17"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291871 w 757288"/>
              <a:gd name="connsiteY13" fmla="*/ 993953 h 1530372"/>
              <a:gd name="connsiteX14" fmla="*/ 197210 w 757288"/>
              <a:gd name="connsiteY14" fmla="*/ 883514 h 1530372"/>
              <a:gd name="connsiteX15" fmla="*/ 23665 w 757288"/>
              <a:gd name="connsiteY15" fmla="*/ 654747 h 1530372"/>
              <a:gd name="connsiteX16" fmla="*/ 0 w 757288"/>
              <a:gd name="connsiteY16"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197210 w 757288"/>
              <a:gd name="connsiteY13" fmla="*/ 883514 h 1530372"/>
              <a:gd name="connsiteX14" fmla="*/ 23665 w 757288"/>
              <a:gd name="connsiteY14" fmla="*/ 654747 h 1530372"/>
              <a:gd name="connsiteX15" fmla="*/ 0 w 757288"/>
              <a:gd name="connsiteY15"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362867 w 757288"/>
              <a:gd name="connsiteY11" fmla="*/ 1041284 h 1530372"/>
              <a:gd name="connsiteX12" fmla="*/ 197210 w 757288"/>
              <a:gd name="connsiteY12" fmla="*/ 883514 h 1530372"/>
              <a:gd name="connsiteX13" fmla="*/ 23665 w 757288"/>
              <a:gd name="connsiteY13" fmla="*/ 654747 h 1530372"/>
              <a:gd name="connsiteX14" fmla="*/ 0 w 757288"/>
              <a:gd name="connsiteY14"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362867 w 757288"/>
              <a:gd name="connsiteY10" fmla="*/ 1041284 h 1530372"/>
              <a:gd name="connsiteX11" fmla="*/ 197210 w 757288"/>
              <a:gd name="connsiteY11" fmla="*/ 883514 h 1530372"/>
              <a:gd name="connsiteX12" fmla="*/ 23665 w 757288"/>
              <a:gd name="connsiteY12" fmla="*/ 654747 h 1530372"/>
              <a:gd name="connsiteX13" fmla="*/ 0 w 757288"/>
              <a:gd name="connsiteY13"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362867 w 757288"/>
              <a:gd name="connsiteY9" fmla="*/ 1041284 h 1530372"/>
              <a:gd name="connsiteX10" fmla="*/ 197210 w 757288"/>
              <a:gd name="connsiteY10" fmla="*/ 883514 h 1530372"/>
              <a:gd name="connsiteX11" fmla="*/ 23665 w 757288"/>
              <a:gd name="connsiteY11" fmla="*/ 654747 h 1530372"/>
              <a:gd name="connsiteX12" fmla="*/ 0 w 757288"/>
              <a:gd name="connsiteY12"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12747 w 757288"/>
              <a:gd name="connsiteY7" fmla="*/ 1230608 h 1530372"/>
              <a:gd name="connsiteX8" fmla="*/ 362867 w 757288"/>
              <a:gd name="connsiteY8" fmla="*/ 1041284 h 1530372"/>
              <a:gd name="connsiteX9" fmla="*/ 197210 w 757288"/>
              <a:gd name="connsiteY9" fmla="*/ 883514 h 1530372"/>
              <a:gd name="connsiteX10" fmla="*/ 23665 w 757288"/>
              <a:gd name="connsiteY10" fmla="*/ 654747 h 1530372"/>
              <a:gd name="connsiteX11" fmla="*/ 0 w 757288"/>
              <a:gd name="connsiteY11"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12747 w 757288"/>
              <a:gd name="connsiteY6" fmla="*/ 1230608 h 1530372"/>
              <a:gd name="connsiteX7" fmla="*/ 362867 w 757288"/>
              <a:gd name="connsiteY7" fmla="*/ 1041284 h 1530372"/>
              <a:gd name="connsiteX8" fmla="*/ 197210 w 757288"/>
              <a:gd name="connsiteY8" fmla="*/ 883514 h 1530372"/>
              <a:gd name="connsiteX9" fmla="*/ 23665 w 757288"/>
              <a:gd name="connsiteY9" fmla="*/ 654747 h 1530372"/>
              <a:gd name="connsiteX10" fmla="*/ 0 w 757288"/>
              <a:gd name="connsiteY10"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31074 w 757288"/>
              <a:gd name="connsiteY3" fmla="*/ 1419932 h 1530372"/>
              <a:gd name="connsiteX4" fmla="*/ 615297 w 757288"/>
              <a:gd name="connsiteY4" fmla="*/ 1396267 h 1530372"/>
              <a:gd name="connsiteX5" fmla="*/ 512747 w 757288"/>
              <a:gd name="connsiteY5" fmla="*/ 1230608 h 1530372"/>
              <a:gd name="connsiteX6" fmla="*/ 362867 w 757288"/>
              <a:gd name="connsiteY6" fmla="*/ 1041284 h 1530372"/>
              <a:gd name="connsiteX7" fmla="*/ 197210 w 757288"/>
              <a:gd name="connsiteY7" fmla="*/ 883514 h 1530372"/>
              <a:gd name="connsiteX8" fmla="*/ 23665 w 757288"/>
              <a:gd name="connsiteY8" fmla="*/ 654747 h 1530372"/>
              <a:gd name="connsiteX9" fmla="*/ 0 w 757288"/>
              <a:gd name="connsiteY9" fmla="*/ 0 h 1530372"/>
              <a:gd name="connsiteX0" fmla="*/ 757288 w 757288"/>
              <a:gd name="connsiteY0" fmla="*/ 1530372 h 1530372"/>
              <a:gd name="connsiteX1" fmla="*/ 717846 w 757288"/>
              <a:gd name="connsiteY1" fmla="*/ 1514595 h 1530372"/>
              <a:gd name="connsiteX2" fmla="*/ 631074 w 757288"/>
              <a:gd name="connsiteY2" fmla="*/ 1419932 h 1530372"/>
              <a:gd name="connsiteX3" fmla="*/ 615297 w 757288"/>
              <a:gd name="connsiteY3" fmla="*/ 1396267 h 1530372"/>
              <a:gd name="connsiteX4" fmla="*/ 512747 w 757288"/>
              <a:gd name="connsiteY4" fmla="*/ 1230608 h 1530372"/>
              <a:gd name="connsiteX5" fmla="*/ 362867 w 757288"/>
              <a:gd name="connsiteY5" fmla="*/ 1041284 h 1530372"/>
              <a:gd name="connsiteX6" fmla="*/ 197210 w 757288"/>
              <a:gd name="connsiteY6" fmla="*/ 883514 h 1530372"/>
              <a:gd name="connsiteX7" fmla="*/ 23665 w 757288"/>
              <a:gd name="connsiteY7" fmla="*/ 654747 h 1530372"/>
              <a:gd name="connsiteX8" fmla="*/ 0 w 757288"/>
              <a:gd name="connsiteY8" fmla="*/ 0 h 1530372"/>
              <a:gd name="connsiteX0" fmla="*/ 757288 w 757288"/>
              <a:gd name="connsiteY0" fmla="*/ 1530372 h 1530372"/>
              <a:gd name="connsiteX1" fmla="*/ 717846 w 757288"/>
              <a:gd name="connsiteY1" fmla="*/ 1514595 h 1530372"/>
              <a:gd name="connsiteX2" fmla="*/ 615297 w 757288"/>
              <a:gd name="connsiteY2" fmla="*/ 1396267 h 1530372"/>
              <a:gd name="connsiteX3" fmla="*/ 512747 w 757288"/>
              <a:gd name="connsiteY3" fmla="*/ 1230608 h 1530372"/>
              <a:gd name="connsiteX4" fmla="*/ 362867 w 757288"/>
              <a:gd name="connsiteY4" fmla="*/ 1041284 h 1530372"/>
              <a:gd name="connsiteX5" fmla="*/ 197210 w 757288"/>
              <a:gd name="connsiteY5" fmla="*/ 883514 h 1530372"/>
              <a:gd name="connsiteX6" fmla="*/ 23665 w 757288"/>
              <a:gd name="connsiteY6" fmla="*/ 654747 h 1530372"/>
              <a:gd name="connsiteX7" fmla="*/ 0 w 757288"/>
              <a:gd name="connsiteY7" fmla="*/ 0 h 1530372"/>
              <a:gd name="connsiteX0" fmla="*/ 757288 w 757288"/>
              <a:gd name="connsiteY0" fmla="*/ 1530372 h 1530372"/>
              <a:gd name="connsiteX1" fmla="*/ 615297 w 757288"/>
              <a:gd name="connsiteY1" fmla="*/ 1396267 h 1530372"/>
              <a:gd name="connsiteX2" fmla="*/ 512747 w 757288"/>
              <a:gd name="connsiteY2" fmla="*/ 1230608 h 1530372"/>
              <a:gd name="connsiteX3" fmla="*/ 362867 w 757288"/>
              <a:gd name="connsiteY3" fmla="*/ 1041284 h 1530372"/>
              <a:gd name="connsiteX4" fmla="*/ 197210 w 757288"/>
              <a:gd name="connsiteY4" fmla="*/ 883514 h 1530372"/>
              <a:gd name="connsiteX5" fmla="*/ 23665 w 757288"/>
              <a:gd name="connsiteY5" fmla="*/ 654747 h 1530372"/>
              <a:gd name="connsiteX6" fmla="*/ 0 w 757288"/>
              <a:gd name="connsiteY6" fmla="*/ 0 h 1530372"/>
              <a:gd name="connsiteX0" fmla="*/ 757288 w 757288"/>
              <a:gd name="connsiteY0" fmla="*/ 1530372 h 1530372"/>
              <a:gd name="connsiteX1" fmla="*/ 615297 w 757288"/>
              <a:gd name="connsiteY1" fmla="*/ 1396267 h 1530372"/>
              <a:gd name="connsiteX2" fmla="*/ 512747 w 757288"/>
              <a:gd name="connsiteY2" fmla="*/ 1230608 h 1530372"/>
              <a:gd name="connsiteX3" fmla="*/ 362867 w 757288"/>
              <a:gd name="connsiteY3" fmla="*/ 1041284 h 1530372"/>
              <a:gd name="connsiteX4" fmla="*/ 197210 w 757288"/>
              <a:gd name="connsiteY4" fmla="*/ 883514 h 1530372"/>
              <a:gd name="connsiteX5" fmla="*/ 23665 w 757288"/>
              <a:gd name="connsiteY5" fmla="*/ 567875 h 1530372"/>
              <a:gd name="connsiteX6" fmla="*/ 0 w 757288"/>
              <a:gd name="connsiteY6" fmla="*/ 0 h 1530372"/>
              <a:gd name="connsiteX0" fmla="*/ 757288 w 757288"/>
              <a:gd name="connsiteY0" fmla="*/ 1530372 h 1530372"/>
              <a:gd name="connsiteX1" fmla="*/ 615297 w 757288"/>
              <a:gd name="connsiteY1" fmla="*/ 1396267 h 1530372"/>
              <a:gd name="connsiteX2" fmla="*/ 512747 w 757288"/>
              <a:gd name="connsiteY2" fmla="*/ 1230608 h 1530372"/>
              <a:gd name="connsiteX3" fmla="*/ 362867 w 757288"/>
              <a:gd name="connsiteY3" fmla="*/ 1082652 h 1530372"/>
              <a:gd name="connsiteX4" fmla="*/ 197210 w 757288"/>
              <a:gd name="connsiteY4" fmla="*/ 883514 h 1530372"/>
              <a:gd name="connsiteX5" fmla="*/ 23665 w 757288"/>
              <a:gd name="connsiteY5" fmla="*/ 567875 h 1530372"/>
              <a:gd name="connsiteX6" fmla="*/ 0 w 757288"/>
              <a:gd name="connsiteY6" fmla="*/ 0 h 1530372"/>
              <a:gd name="connsiteX0" fmla="*/ 757288 w 757288"/>
              <a:gd name="connsiteY0" fmla="*/ 1530372 h 1530372"/>
              <a:gd name="connsiteX1" fmla="*/ 615297 w 757288"/>
              <a:gd name="connsiteY1" fmla="*/ 1396267 h 1530372"/>
              <a:gd name="connsiteX2" fmla="*/ 512747 w 757288"/>
              <a:gd name="connsiteY2" fmla="*/ 1251292 h 1530372"/>
              <a:gd name="connsiteX3" fmla="*/ 362867 w 757288"/>
              <a:gd name="connsiteY3" fmla="*/ 1082652 h 1530372"/>
              <a:gd name="connsiteX4" fmla="*/ 197210 w 757288"/>
              <a:gd name="connsiteY4" fmla="*/ 883514 h 1530372"/>
              <a:gd name="connsiteX5" fmla="*/ 23665 w 757288"/>
              <a:gd name="connsiteY5" fmla="*/ 567875 h 1530372"/>
              <a:gd name="connsiteX6" fmla="*/ 0 w 757288"/>
              <a:gd name="connsiteY6" fmla="*/ 0 h 153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288" h="1530372">
                <a:moveTo>
                  <a:pt x="757288" y="1530372"/>
                </a:moveTo>
                <a:cubicBezTo>
                  <a:pt x="727707" y="1502434"/>
                  <a:pt x="656054" y="1442780"/>
                  <a:pt x="615297" y="1396267"/>
                </a:cubicBezTo>
                <a:cubicBezTo>
                  <a:pt x="574540" y="1349754"/>
                  <a:pt x="554819" y="1303561"/>
                  <a:pt x="512747" y="1251292"/>
                </a:cubicBezTo>
                <a:cubicBezTo>
                  <a:pt x="470675" y="1199023"/>
                  <a:pt x="415456" y="1143948"/>
                  <a:pt x="362867" y="1082652"/>
                </a:cubicBezTo>
                <a:cubicBezTo>
                  <a:pt x="310278" y="1021356"/>
                  <a:pt x="253744" y="969310"/>
                  <a:pt x="197210" y="883514"/>
                </a:cubicBezTo>
                <a:cubicBezTo>
                  <a:pt x="140676" y="797718"/>
                  <a:pt x="56533" y="715127"/>
                  <a:pt x="23665" y="567875"/>
                </a:cubicBezTo>
                <a:cubicBezTo>
                  <a:pt x="-9203" y="420623"/>
                  <a:pt x="4930" y="136406"/>
                  <a:pt x="0" y="0"/>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cxnSp>
        <p:nvCxnSpPr>
          <p:cNvPr id="120" name="Lige forbindelse 119"/>
          <p:cNvCxnSpPr/>
          <p:nvPr/>
        </p:nvCxnSpPr>
        <p:spPr>
          <a:xfrm rot="16200000">
            <a:off x="4270142" y="1573471"/>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21" name="Lige forbindelse 120"/>
          <p:cNvCxnSpPr/>
          <p:nvPr/>
        </p:nvCxnSpPr>
        <p:spPr>
          <a:xfrm rot="16200000">
            <a:off x="5054183" y="2492399"/>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22" name="Lige forbindelse 121"/>
          <p:cNvCxnSpPr/>
          <p:nvPr/>
        </p:nvCxnSpPr>
        <p:spPr>
          <a:xfrm rot="16200000">
            <a:off x="5241341" y="2076076"/>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23" name="Lige forbindelse 122"/>
          <p:cNvCxnSpPr/>
          <p:nvPr/>
        </p:nvCxnSpPr>
        <p:spPr>
          <a:xfrm rot="16200000">
            <a:off x="4965168" y="1267212"/>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grpSp>
        <p:nvGrpSpPr>
          <p:cNvPr id="186" name="Grupper 185"/>
          <p:cNvGrpSpPr>
            <a:grpSpLocks noChangeAspect="1"/>
          </p:cNvGrpSpPr>
          <p:nvPr/>
        </p:nvGrpSpPr>
        <p:grpSpPr>
          <a:xfrm>
            <a:off x="700854" y="5619247"/>
            <a:ext cx="1978079" cy="2990034"/>
            <a:chOff x="460265" y="1038655"/>
            <a:chExt cx="2602733" cy="3934255"/>
          </a:xfrm>
        </p:grpSpPr>
        <p:grpSp>
          <p:nvGrpSpPr>
            <p:cNvPr id="187" name="Grupper 186"/>
            <p:cNvGrpSpPr/>
            <p:nvPr/>
          </p:nvGrpSpPr>
          <p:grpSpPr>
            <a:xfrm>
              <a:off x="460265" y="1038655"/>
              <a:ext cx="2602733" cy="3934255"/>
              <a:chOff x="460265" y="1038655"/>
              <a:chExt cx="2602733" cy="3934255"/>
            </a:xfrm>
          </p:grpSpPr>
          <p:grpSp>
            <p:nvGrpSpPr>
              <p:cNvPr id="200" name="Grupper 199"/>
              <p:cNvGrpSpPr/>
              <p:nvPr/>
            </p:nvGrpSpPr>
            <p:grpSpPr>
              <a:xfrm rot="16200000">
                <a:off x="-203242" y="1702163"/>
                <a:ext cx="3929747" cy="2602732"/>
                <a:chOff x="520531" y="1249312"/>
                <a:chExt cx="6183912" cy="2602732"/>
              </a:xfrm>
            </p:grpSpPr>
            <p:sp>
              <p:nvSpPr>
                <p:cNvPr id="202" name="Rektangel 201"/>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03" name="Lige forbindelse 202"/>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04" name="Rektangel 203"/>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205" name="Rektangel 204"/>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01" name="Rektangel 200"/>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88" name="Grupper 187"/>
            <p:cNvGrpSpPr/>
            <p:nvPr/>
          </p:nvGrpSpPr>
          <p:grpSpPr>
            <a:xfrm rot="16200000">
              <a:off x="798402" y="2159711"/>
              <a:ext cx="214058" cy="440764"/>
              <a:chOff x="1416133" y="2218765"/>
              <a:chExt cx="204984" cy="440764"/>
            </a:xfrm>
          </p:grpSpPr>
          <p:cxnSp>
            <p:nvCxnSpPr>
              <p:cNvPr id="198" name="Lige forbindelse 197"/>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9" name="Ellipse 198"/>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89" name="Grupper 188"/>
            <p:cNvGrpSpPr/>
            <p:nvPr/>
          </p:nvGrpSpPr>
          <p:grpSpPr>
            <a:xfrm rot="16200000">
              <a:off x="1572568" y="3550650"/>
              <a:ext cx="214058" cy="440764"/>
              <a:chOff x="1416133" y="2218765"/>
              <a:chExt cx="204984" cy="440764"/>
            </a:xfrm>
          </p:grpSpPr>
          <p:cxnSp>
            <p:nvCxnSpPr>
              <p:cNvPr id="196" name="Lige forbindelse 19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7" name="Ellipse 19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90" name="Grupper 189"/>
            <p:cNvGrpSpPr/>
            <p:nvPr/>
          </p:nvGrpSpPr>
          <p:grpSpPr>
            <a:xfrm rot="16200000">
              <a:off x="1584756" y="1599173"/>
              <a:ext cx="214058" cy="440764"/>
              <a:chOff x="963079" y="2230953"/>
              <a:chExt cx="204984" cy="440764"/>
            </a:xfrm>
          </p:grpSpPr>
          <p:cxnSp>
            <p:nvCxnSpPr>
              <p:cNvPr id="194" name="Lige forbindelse 193"/>
              <p:cNvCxnSpPr/>
              <p:nvPr/>
            </p:nvCxnSpPr>
            <p:spPr>
              <a:xfrm>
                <a:off x="1078417" y="2230953"/>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5" name="Ellipse 194"/>
              <p:cNvSpPr/>
              <p:nvPr/>
            </p:nvSpPr>
            <p:spPr>
              <a:xfrm>
                <a:off x="963079" y="2337186"/>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91" name="Grupper 190"/>
            <p:cNvGrpSpPr/>
            <p:nvPr/>
          </p:nvGrpSpPr>
          <p:grpSpPr>
            <a:xfrm rot="16200000">
              <a:off x="2382161" y="2266611"/>
              <a:ext cx="214058" cy="440764"/>
              <a:chOff x="1416133" y="2218765"/>
              <a:chExt cx="204984" cy="440764"/>
            </a:xfrm>
          </p:grpSpPr>
          <p:cxnSp>
            <p:nvCxnSpPr>
              <p:cNvPr id="192" name="Lige forbindelse 191"/>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3" name="Ellipse 192"/>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grpSp>
        <p:nvGrpSpPr>
          <p:cNvPr id="206" name="Grupper 205"/>
          <p:cNvGrpSpPr>
            <a:grpSpLocks noChangeAspect="1"/>
          </p:cNvGrpSpPr>
          <p:nvPr/>
        </p:nvGrpSpPr>
        <p:grpSpPr>
          <a:xfrm>
            <a:off x="4057204" y="5587267"/>
            <a:ext cx="1978079" cy="2990034"/>
            <a:chOff x="3821281" y="1021943"/>
            <a:chExt cx="2602733" cy="3934255"/>
          </a:xfrm>
        </p:grpSpPr>
        <p:grpSp>
          <p:nvGrpSpPr>
            <p:cNvPr id="207" name="Grupper 206"/>
            <p:cNvGrpSpPr/>
            <p:nvPr/>
          </p:nvGrpSpPr>
          <p:grpSpPr>
            <a:xfrm>
              <a:off x="3821281" y="1021943"/>
              <a:ext cx="2602733" cy="3934255"/>
              <a:chOff x="460265" y="1038655"/>
              <a:chExt cx="2602733" cy="3934255"/>
            </a:xfrm>
          </p:grpSpPr>
          <p:grpSp>
            <p:nvGrpSpPr>
              <p:cNvPr id="220" name="Grupper 219"/>
              <p:cNvGrpSpPr/>
              <p:nvPr/>
            </p:nvGrpSpPr>
            <p:grpSpPr>
              <a:xfrm rot="16200000">
                <a:off x="-203242" y="1702163"/>
                <a:ext cx="3929747" cy="2602732"/>
                <a:chOff x="520531" y="1249312"/>
                <a:chExt cx="6183912" cy="2602732"/>
              </a:xfrm>
            </p:grpSpPr>
            <p:sp>
              <p:nvSpPr>
                <p:cNvPr id="222" name="Rektangel 221"/>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23" name="Lige forbindelse 222"/>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24" name="Rektangel 223"/>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225" name="Rektangel 224"/>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21" name="Rektangel 220"/>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208" name="Grupper 207"/>
            <p:cNvGrpSpPr/>
            <p:nvPr/>
          </p:nvGrpSpPr>
          <p:grpSpPr>
            <a:xfrm rot="16200000">
              <a:off x="4159420" y="1041554"/>
              <a:ext cx="214058" cy="440764"/>
              <a:chOff x="2470887" y="2218766"/>
              <a:chExt cx="204984" cy="440764"/>
            </a:xfrm>
          </p:grpSpPr>
          <p:cxnSp>
            <p:nvCxnSpPr>
              <p:cNvPr id="218" name="Lige forbindelse 217"/>
              <p:cNvCxnSpPr/>
              <p:nvPr/>
            </p:nvCxnSpPr>
            <p:spPr>
              <a:xfrm>
                <a:off x="2586224" y="221876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219" name="Ellipse 218"/>
              <p:cNvSpPr/>
              <p:nvPr/>
            </p:nvSpPr>
            <p:spPr>
              <a:xfrm>
                <a:off x="2470887" y="2324998"/>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209" name="Grupper 208"/>
            <p:cNvGrpSpPr/>
            <p:nvPr/>
          </p:nvGrpSpPr>
          <p:grpSpPr>
            <a:xfrm rot="16200000">
              <a:off x="4933584" y="3533938"/>
              <a:ext cx="214058" cy="440764"/>
              <a:chOff x="1416133" y="2218765"/>
              <a:chExt cx="204984" cy="440764"/>
            </a:xfrm>
          </p:grpSpPr>
          <p:cxnSp>
            <p:nvCxnSpPr>
              <p:cNvPr id="216" name="Lige forbindelse 21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217" name="Ellipse 21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210" name="Grupper 209"/>
            <p:cNvGrpSpPr/>
            <p:nvPr/>
          </p:nvGrpSpPr>
          <p:grpSpPr>
            <a:xfrm rot="16200000">
              <a:off x="5124832" y="1504096"/>
              <a:ext cx="214058" cy="440764"/>
              <a:chOff x="1038122" y="2410012"/>
              <a:chExt cx="204984" cy="440764"/>
            </a:xfrm>
          </p:grpSpPr>
          <p:cxnSp>
            <p:nvCxnSpPr>
              <p:cNvPr id="214" name="Lige forbindelse 213"/>
              <p:cNvCxnSpPr/>
              <p:nvPr/>
            </p:nvCxnSpPr>
            <p:spPr>
              <a:xfrm>
                <a:off x="1153461" y="2410012"/>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215" name="Ellipse 214"/>
              <p:cNvSpPr/>
              <p:nvPr/>
            </p:nvSpPr>
            <p:spPr>
              <a:xfrm>
                <a:off x="1038122" y="2516246"/>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211" name="Grupper 210"/>
            <p:cNvGrpSpPr/>
            <p:nvPr/>
          </p:nvGrpSpPr>
          <p:grpSpPr>
            <a:xfrm rot="16200000">
              <a:off x="5743177" y="2249899"/>
              <a:ext cx="214058" cy="440764"/>
              <a:chOff x="1416133" y="2218765"/>
              <a:chExt cx="204984" cy="440764"/>
            </a:xfrm>
          </p:grpSpPr>
          <p:cxnSp>
            <p:nvCxnSpPr>
              <p:cNvPr id="212" name="Lige forbindelse 211"/>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213" name="Ellipse 212"/>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cxnSp>
        <p:nvCxnSpPr>
          <p:cNvPr id="226" name="Lige forbindelse 225"/>
          <p:cNvCxnSpPr/>
          <p:nvPr/>
        </p:nvCxnSpPr>
        <p:spPr>
          <a:xfrm rot="16200000">
            <a:off x="1685690" y="7178164"/>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27" name="Ellipse 226"/>
          <p:cNvSpPr/>
          <p:nvPr/>
        </p:nvSpPr>
        <p:spPr>
          <a:xfrm rot="16200000">
            <a:off x="1607186" y="7266259"/>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28" name="Lige forbindelse 227"/>
          <p:cNvCxnSpPr/>
          <p:nvPr/>
        </p:nvCxnSpPr>
        <p:spPr>
          <a:xfrm rot="16200000">
            <a:off x="1362961" y="6590380"/>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29" name="Ellipse 228"/>
          <p:cNvSpPr/>
          <p:nvPr/>
        </p:nvSpPr>
        <p:spPr>
          <a:xfrm rot="16200000">
            <a:off x="1284457" y="6678475"/>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30" name="Lige forbindelse 229"/>
          <p:cNvCxnSpPr/>
          <p:nvPr/>
        </p:nvCxnSpPr>
        <p:spPr>
          <a:xfrm rot="16200000">
            <a:off x="1864872" y="6763373"/>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31" name="Ellipse 230"/>
          <p:cNvSpPr/>
          <p:nvPr/>
        </p:nvSpPr>
        <p:spPr>
          <a:xfrm rot="16200000">
            <a:off x="1786368" y="6851468"/>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32" name="Lige forbindelse 231"/>
          <p:cNvCxnSpPr/>
          <p:nvPr/>
        </p:nvCxnSpPr>
        <p:spPr>
          <a:xfrm rot="16200000">
            <a:off x="1294434" y="6035851"/>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33" name="Ellipse 232"/>
          <p:cNvSpPr/>
          <p:nvPr/>
        </p:nvSpPr>
        <p:spPr>
          <a:xfrm rot="16200000">
            <a:off x="1210254" y="6113750"/>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34" name="Ellipse 233"/>
          <p:cNvSpPr/>
          <p:nvPr/>
        </p:nvSpPr>
        <p:spPr>
          <a:xfrm rot="16200000">
            <a:off x="1019348" y="6440059"/>
            <a:ext cx="94247" cy="1000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35" name="Lige pilforbindelse 234"/>
          <p:cNvCxnSpPr/>
          <p:nvPr/>
        </p:nvCxnSpPr>
        <p:spPr>
          <a:xfrm flipV="1">
            <a:off x="1134837" y="6284683"/>
            <a:ext cx="355513" cy="264048"/>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36" name="Ellipse 235"/>
          <p:cNvSpPr/>
          <p:nvPr/>
        </p:nvSpPr>
        <p:spPr>
          <a:xfrm rot="16200000">
            <a:off x="4932786" y="6158546"/>
            <a:ext cx="86995" cy="895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37" name="Lige pilforbindelse 236"/>
          <p:cNvCxnSpPr/>
          <p:nvPr/>
        </p:nvCxnSpPr>
        <p:spPr>
          <a:xfrm flipH="1" flipV="1">
            <a:off x="4551109" y="5769662"/>
            <a:ext cx="395364" cy="299718"/>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38" name="Ellipse 237"/>
          <p:cNvSpPr/>
          <p:nvPr/>
        </p:nvSpPr>
        <p:spPr>
          <a:xfrm rot="16200000">
            <a:off x="4994984" y="7256064"/>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39" name="Ellipse 238"/>
          <p:cNvSpPr/>
          <p:nvPr/>
        </p:nvSpPr>
        <p:spPr>
          <a:xfrm rot="16200000">
            <a:off x="4672255" y="6668280"/>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40" name="Ellipse 239"/>
          <p:cNvSpPr/>
          <p:nvPr/>
        </p:nvSpPr>
        <p:spPr>
          <a:xfrm rot="16200000">
            <a:off x="5174166" y="6841273"/>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41" name="Ellipse 240"/>
          <p:cNvSpPr/>
          <p:nvPr/>
        </p:nvSpPr>
        <p:spPr>
          <a:xfrm rot="16200000">
            <a:off x="4673127" y="6061131"/>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43" name="Lige forbindelse 242"/>
          <p:cNvCxnSpPr/>
          <p:nvPr/>
        </p:nvCxnSpPr>
        <p:spPr>
          <a:xfrm rot="16200000">
            <a:off x="4738786" y="6590381"/>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44" name="Lige forbindelse 243"/>
          <p:cNvCxnSpPr/>
          <p:nvPr/>
        </p:nvCxnSpPr>
        <p:spPr>
          <a:xfrm rot="16200000">
            <a:off x="5064634" y="7179696"/>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45" name="Lige forbindelse 244"/>
          <p:cNvCxnSpPr/>
          <p:nvPr/>
        </p:nvCxnSpPr>
        <p:spPr>
          <a:xfrm rot="16200000">
            <a:off x="5251792" y="6763373"/>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246" name="Lige forbindelse 245"/>
          <p:cNvCxnSpPr/>
          <p:nvPr/>
        </p:nvCxnSpPr>
        <p:spPr>
          <a:xfrm rot="16200000">
            <a:off x="4753017" y="5980785"/>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49" name="Kombinationstegning 248"/>
          <p:cNvSpPr/>
          <p:nvPr/>
        </p:nvSpPr>
        <p:spPr>
          <a:xfrm>
            <a:off x="995554" y="5863253"/>
            <a:ext cx="45719" cy="570043"/>
          </a:xfrm>
          <a:custGeom>
            <a:avLst/>
            <a:gdLst>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55219 w 757288"/>
              <a:gd name="connsiteY21" fmla="*/ 702078 h 1530372"/>
              <a:gd name="connsiteX22" fmla="*/ 47330 w 757288"/>
              <a:gd name="connsiteY22" fmla="*/ 678412 h 1530372"/>
              <a:gd name="connsiteX23" fmla="*/ 23665 w 757288"/>
              <a:gd name="connsiteY23" fmla="*/ 654747 h 1530372"/>
              <a:gd name="connsiteX24" fmla="*/ 7888 w 757288"/>
              <a:gd name="connsiteY24" fmla="*/ 631081 h 1530372"/>
              <a:gd name="connsiteX25" fmla="*/ 0 w 757288"/>
              <a:gd name="connsiteY25"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55219 w 757288"/>
              <a:gd name="connsiteY21" fmla="*/ 702078 h 1530372"/>
              <a:gd name="connsiteX22" fmla="*/ 47330 w 757288"/>
              <a:gd name="connsiteY22" fmla="*/ 678412 h 1530372"/>
              <a:gd name="connsiteX23" fmla="*/ 23665 w 757288"/>
              <a:gd name="connsiteY23" fmla="*/ 654747 h 1530372"/>
              <a:gd name="connsiteX24" fmla="*/ 0 w 757288"/>
              <a:gd name="connsiteY24"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47330 w 757288"/>
              <a:gd name="connsiteY21" fmla="*/ 678412 h 1530372"/>
              <a:gd name="connsiteX22" fmla="*/ 23665 w 757288"/>
              <a:gd name="connsiteY22" fmla="*/ 654747 h 1530372"/>
              <a:gd name="connsiteX23" fmla="*/ 0 w 757288"/>
              <a:gd name="connsiteY23"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78884 w 757288"/>
              <a:gd name="connsiteY20" fmla="*/ 717855 h 1530372"/>
              <a:gd name="connsiteX21" fmla="*/ 23665 w 757288"/>
              <a:gd name="connsiteY21" fmla="*/ 654747 h 1530372"/>
              <a:gd name="connsiteX22" fmla="*/ 0 w 757288"/>
              <a:gd name="connsiteY22"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134103 w 757288"/>
              <a:gd name="connsiteY19" fmla="*/ 788851 h 1530372"/>
              <a:gd name="connsiteX20" fmla="*/ 23665 w 757288"/>
              <a:gd name="connsiteY20" fmla="*/ 654747 h 1530372"/>
              <a:gd name="connsiteX21" fmla="*/ 0 w 757288"/>
              <a:gd name="connsiteY21"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141991 w 757288"/>
              <a:gd name="connsiteY18" fmla="*/ 812517 h 1530372"/>
              <a:gd name="connsiteX19" fmla="*/ 23665 w 757288"/>
              <a:gd name="connsiteY19" fmla="*/ 654747 h 1530372"/>
              <a:gd name="connsiteX20" fmla="*/ 0 w 757288"/>
              <a:gd name="connsiteY20"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205099 w 757288"/>
              <a:gd name="connsiteY16" fmla="*/ 907179 h 1530372"/>
              <a:gd name="connsiteX17" fmla="*/ 197210 w 757288"/>
              <a:gd name="connsiteY17" fmla="*/ 883514 h 1530372"/>
              <a:gd name="connsiteX18" fmla="*/ 23665 w 757288"/>
              <a:gd name="connsiteY18" fmla="*/ 654747 h 1530372"/>
              <a:gd name="connsiteX19" fmla="*/ 0 w 757288"/>
              <a:gd name="connsiteY19"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260318 w 757288"/>
              <a:gd name="connsiteY15" fmla="*/ 978176 h 1530372"/>
              <a:gd name="connsiteX16" fmla="*/ 197210 w 757288"/>
              <a:gd name="connsiteY16" fmla="*/ 883514 h 1530372"/>
              <a:gd name="connsiteX17" fmla="*/ 23665 w 757288"/>
              <a:gd name="connsiteY17" fmla="*/ 654747 h 1530372"/>
              <a:gd name="connsiteX18" fmla="*/ 0 w 757288"/>
              <a:gd name="connsiteY18"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315537 w 757288"/>
              <a:gd name="connsiteY13" fmla="*/ 1009730 h 1530372"/>
              <a:gd name="connsiteX14" fmla="*/ 291871 w 757288"/>
              <a:gd name="connsiteY14" fmla="*/ 993953 h 1530372"/>
              <a:gd name="connsiteX15" fmla="*/ 197210 w 757288"/>
              <a:gd name="connsiteY15" fmla="*/ 883514 h 1530372"/>
              <a:gd name="connsiteX16" fmla="*/ 23665 w 757288"/>
              <a:gd name="connsiteY16" fmla="*/ 654747 h 1530372"/>
              <a:gd name="connsiteX17" fmla="*/ 0 w 757288"/>
              <a:gd name="connsiteY17"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291871 w 757288"/>
              <a:gd name="connsiteY13" fmla="*/ 993953 h 1530372"/>
              <a:gd name="connsiteX14" fmla="*/ 197210 w 757288"/>
              <a:gd name="connsiteY14" fmla="*/ 883514 h 1530372"/>
              <a:gd name="connsiteX15" fmla="*/ 23665 w 757288"/>
              <a:gd name="connsiteY15" fmla="*/ 654747 h 1530372"/>
              <a:gd name="connsiteX16" fmla="*/ 0 w 757288"/>
              <a:gd name="connsiteY16"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410198 w 757288"/>
              <a:gd name="connsiteY11" fmla="*/ 1088615 h 1530372"/>
              <a:gd name="connsiteX12" fmla="*/ 362867 w 757288"/>
              <a:gd name="connsiteY12" fmla="*/ 1041284 h 1530372"/>
              <a:gd name="connsiteX13" fmla="*/ 197210 w 757288"/>
              <a:gd name="connsiteY13" fmla="*/ 883514 h 1530372"/>
              <a:gd name="connsiteX14" fmla="*/ 23665 w 757288"/>
              <a:gd name="connsiteY14" fmla="*/ 654747 h 1530372"/>
              <a:gd name="connsiteX15" fmla="*/ 0 w 757288"/>
              <a:gd name="connsiteY15"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425975 w 757288"/>
              <a:gd name="connsiteY10" fmla="*/ 1112280 h 1530372"/>
              <a:gd name="connsiteX11" fmla="*/ 362867 w 757288"/>
              <a:gd name="connsiteY11" fmla="*/ 1041284 h 1530372"/>
              <a:gd name="connsiteX12" fmla="*/ 197210 w 757288"/>
              <a:gd name="connsiteY12" fmla="*/ 883514 h 1530372"/>
              <a:gd name="connsiteX13" fmla="*/ 23665 w 757288"/>
              <a:gd name="connsiteY13" fmla="*/ 654747 h 1530372"/>
              <a:gd name="connsiteX14" fmla="*/ 0 w 757288"/>
              <a:gd name="connsiteY14"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473305 w 757288"/>
              <a:gd name="connsiteY9" fmla="*/ 1183277 h 1530372"/>
              <a:gd name="connsiteX10" fmla="*/ 362867 w 757288"/>
              <a:gd name="connsiteY10" fmla="*/ 1041284 h 1530372"/>
              <a:gd name="connsiteX11" fmla="*/ 197210 w 757288"/>
              <a:gd name="connsiteY11" fmla="*/ 883514 h 1530372"/>
              <a:gd name="connsiteX12" fmla="*/ 23665 w 757288"/>
              <a:gd name="connsiteY12" fmla="*/ 654747 h 1530372"/>
              <a:gd name="connsiteX13" fmla="*/ 0 w 757288"/>
              <a:gd name="connsiteY13"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60078 w 757288"/>
              <a:gd name="connsiteY7" fmla="*/ 1293716 h 1530372"/>
              <a:gd name="connsiteX8" fmla="*/ 512747 w 757288"/>
              <a:gd name="connsiteY8" fmla="*/ 1230608 h 1530372"/>
              <a:gd name="connsiteX9" fmla="*/ 362867 w 757288"/>
              <a:gd name="connsiteY9" fmla="*/ 1041284 h 1530372"/>
              <a:gd name="connsiteX10" fmla="*/ 197210 w 757288"/>
              <a:gd name="connsiteY10" fmla="*/ 883514 h 1530372"/>
              <a:gd name="connsiteX11" fmla="*/ 23665 w 757288"/>
              <a:gd name="connsiteY11" fmla="*/ 654747 h 1530372"/>
              <a:gd name="connsiteX12" fmla="*/ 0 w 757288"/>
              <a:gd name="connsiteY12"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99520 w 757288"/>
              <a:gd name="connsiteY6" fmla="*/ 1348936 h 1530372"/>
              <a:gd name="connsiteX7" fmla="*/ 512747 w 757288"/>
              <a:gd name="connsiteY7" fmla="*/ 1230608 h 1530372"/>
              <a:gd name="connsiteX8" fmla="*/ 362867 w 757288"/>
              <a:gd name="connsiteY8" fmla="*/ 1041284 h 1530372"/>
              <a:gd name="connsiteX9" fmla="*/ 197210 w 757288"/>
              <a:gd name="connsiteY9" fmla="*/ 883514 h 1530372"/>
              <a:gd name="connsiteX10" fmla="*/ 23665 w 757288"/>
              <a:gd name="connsiteY10" fmla="*/ 654747 h 1530372"/>
              <a:gd name="connsiteX11" fmla="*/ 0 w 757288"/>
              <a:gd name="connsiteY11"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46850 w 757288"/>
              <a:gd name="connsiteY3" fmla="*/ 1451487 h 1530372"/>
              <a:gd name="connsiteX4" fmla="*/ 631074 w 757288"/>
              <a:gd name="connsiteY4" fmla="*/ 1419932 h 1530372"/>
              <a:gd name="connsiteX5" fmla="*/ 615297 w 757288"/>
              <a:gd name="connsiteY5" fmla="*/ 1396267 h 1530372"/>
              <a:gd name="connsiteX6" fmla="*/ 512747 w 757288"/>
              <a:gd name="connsiteY6" fmla="*/ 1230608 h 1530372"/>
              <a:gd name="connsiteX7" fmla="*/ 362867 w 757288"/>
              <a:gd name="connsiteY7" fmla="*/ 1041284 h 1530372"/>
              <a:gd name="connsiteX8" fmla="*/ 197210 w 757288"/>
              <a:gd name="connsiteY8" fmla="*/ 883514 h 1530372"/>
              <a:gd name="connsiteX9" fmla="*/ 23665 w 757288"/>
              <a:gd name="connsiteY9" fmla="*/ 654747 h 1530372"/>
              <a:gd name="connsiteX10" fmla="*/ 0 w 757288"/>
              <a:gd name="connsiteY10" fmla="*/ 0 h 1530372"/>
              <a:gd name="connsiteX0" fmla="*/ 757288 w 757288"/>
              <a:gd name="connsiteY0" fmla="*/ 1530372 h 1530372"/>
              <a:gd name="connsiteX1" fmla="*/ 717846 w 757288"/>
              <a:gd name="connsiteY1" fmla="*/ 1514595 h 1530372"/>
              <a:gd name="connsiteX2" fmla="*/ 670516 w 757288"/>
              <a:gd name="connsiteY2" fmla="*/ 1467264 h 1530372"/>
              <a:gd name="connsiteX3" fmla="*/ 631074 w 757288"/>
              <a:gd name="connsiteY3" fmla="*/ 1419932 h 1530372"/>
              <a:gd name="connsiteX4" fmla="*/ 615297 w 757288"/>
              <a:gd name="connsiteY4" fmla="*/ 1396267 h 1530372"/>
              <a:gd name="connsiteX5" fmla="*/ 512747 w 757288"/>
              <a:gd name="connsiteY5" fmla="*/ 1230608 h 1530372"/>
              <a:gd name="connsiteX6" fmla="*/ 362867 w 757288"/>
              <a:gd name="connsiteY6" fmla="*/ 1041284 h 1530372"/>
              <a:gd name="connsiteX7" fmla="*/ 197210 w 757288"/>
              <a:gd name="connsiteY7" fmla="*/ 883514 h 1530372"/>
              <a:gd name="connsiteX8" fmla="*/ 23665 w 757288"/>
              <a:gd name="connsiteY8" fmla="*/ 654747 h 1530372"/>
              <a:gd name="connsiteX9" fmla="*/ 0 w 757288"/>
              <a:gd name="connsiteY9" fmla="*/ 0 h 1530372"/>
              <a:gd name="connsiteX0" fmla="*/ 757288 w 757288"/>
              <a:gd name="connsiteY0" fmla="*/ 1530372 h 1530372"/>
              <a:gd name="connsiteX1" fmla="*/ 717846 w 757288"/>
              <a:gd name="connsiteY1" fmla="*/ 1514595 h 1530372"/>
              <a:gd name="connsiteX2" fmla="*/ 631074 w 757288"/>
              <a:gd name="connsiteY2" fmla="*/ 1419932 h 1530372"/>
              <a:gd name="connsiteX3" fmla="*/ 615297 w 757288"/>
              <a:gd name="connsiteY3" fmla="*/ 1396267 h 1530372"/>
              <a:gd name="connsiteX4" fmla="*/ 512747 w 757288"/>
              <a:gd name="connsiteY4" fmla="*/ 1230608 h 1530372"/>
              <a:gd name="connsiteX5" fmla="*/ 362867 w 757288"/>
              <a:gd name="connsiteY5" fmla="*/ 1041284 h 1530372"/>
              <a:gd name="connsiteX6" fmla="*/ 197210 w 757288"/>
              <a:gd name="connsiteY6" fmla="*/ 883514 h 1530372"/>
              <a:gd name="connsiteX7" fmla="*/ 23665 w 757288"/>
              <a:gd name="connsiteY7" fmla="*/ 654747 h 1530372"/>
              <a:gd name="connsiteX8" fmla="*/ 0 w 757288"/>
              <a:gd name="connsiteY8" fmla="*/ 0 h 1530372"/>
              <a:gd name="connsiteX0" fmla="*/ 757288 w 757288"/>
              <a:gd name="connsiteY0" fmla="*/ 1530372 h 1530372"/>
              <a:gd name="connsiteX1" fmla="*/ 717846 w 757288"/>
              <a:gd name="connsiteY1" fmla="*/ 1514595 h 1530372"/>
              <a:gd name="connsiteX2" fmla="*/ 615297 w 757288"/>
              <a:gd name="connsiteY2" fmla="*/ 1396267 h 1530372"/>
              <a:gd name="connsiteX3" fmla="*/ 512747 w 757288"/>
              <a:gd name="connsiteY3" fmla="*/ 1230608 h 1530372"/>
              <a:gd name="connsiteX4" fmla="*/ 362867 w 757288"/>
              <a:gd name="connsiteY4" fmla="*/ 1041284 h 1530372"/>
              <a:gd name="connsiteX5" fmla="*/ 197210 w 757288"/>
              <a:gd name="connsiteY5" fmla="*/ 883514 h 1530372"/>
              <a:gd name="connsiteX6" fmla="*/ 23665 w 757288"/>
              <a:gd name="connsiteY6" fmla="*/ 654747 h 1530372"/>
              <a:gd name="connsiteX7" fmla="*/ 0 w 757288"/>
              <a:gd name="connsiteY7" fmla="*/ 0 h 1530372"/>
              <a:gd name="connsiteX0" fmla="*/ 757288 w 757288"/>
              <a:gd name="connsiteY0" fmla="*/ 1530372 h 1530372"/>
              <a:gd name="connsiteX1" fmla="*/ 615297 w 757288"/>
              <a:gd name="connsiteY1" fmla="*/ 1396267 h 1530372"/>
              <a:gd name="connsiteX2" fmla="*/ 512747 w 757288"/>
              <a:gd name="connsiteY2" fmla="*/ 1230608 h 1530372"/>
              <a:gd name="connsiteX3" fmla="*/ 362867 w 757288"/>
              <a:gd name="connsiteY3" fmla="*/ 1041284 h 1530372"/>
              <a:gd name="connsiteX4" fmla="*/ 197210 w 757288"/>
              <a:gd name="connsiteY4" fmla="*/ 883514 h 1530372"/>
              <a:gd name="connsiteX5" fmla="*/ 23665 w 757288"/>
              <a:gd name="connsiteY5" fmla="*/ 654747 h 1530372"/>
              <a:gd name="connsiteX6" fmla="*/ 0 w 757288"/>
              <a:gd name="connsiteY6" fmla="*/ 0 h 1530372"/>
              <a:gd name="connsiteX0" fmla="*/ 757288 w 757288"/>
              <a:gd name="connsiteY0" fmla="*/ 1530372 h 1530372"/>
              <a:gd name="connsiteX1" fmla="*/ 615297 w 757288"/>
              <a:gd name="connsiteY1" fmla="*/ 1396267 h 1530372"/>
              <a:gd name="connsiteX2" fmla="*/ 512747 w 757288"/>
              <a:gd name="connsiteY2" fmla="*/ 1230608 h 1530372"/>
              <a:gd name="connsiteX3" fmla="*/ 362867 w 757288"/>
              <a:gd name="connsiteY3" fmla="*/ 1041284 h 1530372"/>
              <a:gd name="connsiteX4" fmla="*/ 197210 w 757288"/>
              <a:gd name="connsiteY4" fmla="*/ 883514 h 1530372"/>
              <a:gd name="connsiteX5" fmla="*/ 23665 w 757288"/>
              <a:gd name="connsiteY5" fmla="*/ 567875 h 1530372"/>
              <a:gd name="connsiteX6" fmla="*/ 0 w 757288"/>
              <a:gd name="connsiteY6" fmla="*/ 0 h 1530372"/>
              <a:gd name="connsiteX0" fmla="*/ 757288 w 757288"/>
              <a:gd name="connsiteY0" fmla="*/ 1530372 h 1530372"/>
              <a:gd name="connsiteX1" fmla="*/ 615297 w 757288"/>
              <a:gd name="connsiteY1" fmla="*/ 1396267 h 1530372"/>
              <a:gd name="connsiteX2" fmla="*/ 512747 w 757288"/>
              <a:gd name="connsiteY2" fmla="*/ 1230608 h 1530372"/>
              <a:gd name="connsiteX3" fmla="*/ 362867 w 757288"/>
              <a:gd name="connsiteY3" fmla="*/ 1082652 h 1530372"/>
              <a:gd name="connsiteX4" fmla="*/ 197210 w 757288"/>
              <a:gd name="connsiteY4" fmla="*/ 883514 h 1530372"/>
              <a:gd name="connsiteX5" fmla="*/ 23665 w 757288"/>
              <a:gd name="connsiteY5" fmla="*/ 567875 h 1530372"/>
              <a:gd name="connsiteX6" fmla="*/ 0 w 757288"/>
              <a:gd name="connsiteY6" fmla="*/ 0 h 1530372"/>
              <a:gd name="connsiteX0" fmla="*/ 757288 w 757288"/>
              <a:gd name="connsiteY0" fmla="*/ 1530372 h 1530372"/>
              <a:gd name="connsiteX1" fmla="*/ 615297 w 757288"/>
              <a:gd name="connsiteY1" fmla="*/ 1396267 h 1530372"/>
              <a:gd name="connsiteX2" fmla="*/ 512747 w 757288"/>
              <a:gd name="connsiteY2" fmla="*/ 1251292 h 1530372"/>
              <a:gd name="connsiteX3" fmla="*/ 362867 w 757288"/>
              <a:gd name="connsiteY3" fmla="*/ 1082652 h 1530372"/>
              <a:gd name="connsiteX4" fmla="*/ 197210 w 757288"/>
              <a:gd name="connsiteY4" fmla="*/ 883514 h 1530372"/>
              <a:gd name="connsiteX5" fmla="*/ 23665 w 757288"/>
              <a:gd name="connsiteY5" fmla="*/ 567875 h 1530372"/>
              <a:gd name="connsiteX6" fmla="*/ 0 w 757288"/>
              <a:gd name="connsiteY6" fmla="*/ 0 h 153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288" h="1530372">
                <a:moveTo>
                  <a:pt x="757288" y="1530372"/>
                </a:moveTo>
                <a:cubicBezTo>
                  <a:pt x="727707" y="1502434"/>
                  <a:pt x="656054" y="1442780"/>
                  <a:pt x="615297" y="1396267"/>
                </a:cubicBezTo>
                <a:cubicBezTo>
                  <a:pt x="574540" y="1349754"/>
                  <a:pt x="554819" y="1303561"/>
                  <a:pt x="512747" y="1251292"/>
                </a:cubicBezTo>
                <a:cubicBezTo>
                  <a:pt x="470675" y="1199023"/>
                  <a:pt x="415456" y="1143948"/>
                  <a:pt x="362867" y="1082652"/>
                </a:cubicBezTo>
                <a:cubicBezTo>
                  <a:pt x="310278" y="1021356"/>
                  <a:pt x="253744" y="969310"/>
                  <a:pt x="197210" y="883514"/>
                </a:cubicBezTo>
                <a:cubicBezTo>
                  <a:pt x="140676" y="797718"/>
                  <a:pt x="56533" y="715127"/>
                  <a:pt x="23665" y="567875"/>
                </a:cubicBezTo>
                <a:cubicBezTo>
                  <a:pt x="-9203" y="420623"/>
                  <a:pt x="4930" y="136406"/>
                  <a:pt x="0" y="0"/>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130" name="Tekstfelt 129"/>
          <p:cNvSpPr txBox="1"/>
          <p:nvPr/>
        </p:nvSpPr>
        <p:spPr>
          <a:xfrm>
            <a:off x="278492" y="3932950"/>
            <a:ext cx="6360434" cy="1200329"/>
          </a:xfrm>
          <a:prstGeom prst="rect">
            <a:avLst/>
          </a:prstGeom>
          <a:noFill/>
        </p:spPr>
        <p:txBody>
          <a:bodyPr wrap="square" rtlCol="0">
            <a:spAutoFit/>
          </a:bodyPr>
          <a:lstStyle/>
          <a:p>
            <a:r>
              <a:rPr lang="da-DK" sz="1200" dirty="0" smtClean="0"/>
              <a:t>OVERLAP har som formål at skabe overtal på en side således at den forsvarende spiller/ det forsvarende hold bliver i tvivl om hvem de skal dække op.</a:t>
            </a:r>
          </a:p>
          <a:p>
            <a:r>
              <a:rPr lang="da-DK" sz="1200" dirty="0" smtClean="0"/>
              <a:t>Som vist på illustrationen, kan den spiller, der udfører overlappet modtage bolden, når man har passeret spilleren med bold. MEN overlappet skaber i lige så høj grad en mulighed for at spilleren med bolden selv kan lave et løb med bolden, for at slippe af med forsvarsspilleren. Det vil sige, at boldholderen skal være opmærksom på, hvad forsvarsspilleren gør.  </a:t>
            </a:r>
            <a:endParaRPr lang="da-DK" sz="1200" dirty="0"/>
          </a:p>
        </p:txBody>
      </p:sp>
    </p:spTree>
    <p:extLst>
      <p:ext uri="{BB962C8B-B14F-4D97-AF65-F5344CB8AC3E}">
        <p14:creationId xmlns:p14="http://schemas.microsoft.com/office/powerpoint/2010/main" val="310402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57"/>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err="1" smtClean="0">
                <a:solidFill>
                  <a:schemeClr val="bg1"/>
                </a:solidFill>
                <a:latin typeface="Helvetica Neue"/>
                <a:cs typeface="Helvetica Neue"/>
              </a:rPr>
              <a:t>Ultimatebold</a:t>
            </a:r>
            <a:r>
              <a:rPr lang="da-DK" sz="2800" dirty="0" smtClean="0">
                <a:solidFill>
                  <a:schemeClr val="bg1"/>
                </a:solidFill>
                <a:latin typeface="Helvetica Neue"/>
                <a:cs typeface="Helvetica Neue"/>
              </a:rPr>
              <a:t> - gennembrud</a:t>
            </a:r>
            <a:endParaRPr lang="da-DK" sz="2800" dirty="0">
              <a:solidFill>
                <a:schemeClr val="bg1"/>
              </a:solidFill>
              <a:latin typeface="Arial"/>
              <a:cs typeface="Arial"/>
            </a:endParaRPr>
          </a:p>
        </p:txBody>
      </p:sp>
      <p:pic>
        <p:nvPicPr>
          <p:cNvPr id="61" name="Billede 60"/>
          <p:cNvPicPr>
            <a:picLocks noChangeAspect="1"/>
          </p:cNvPicPr>
          <p:nvPr/>
        </p:nvPicPr>
        <p:blipFill>
          <a:blip r:embed="rId2"/>
          <a:stretch>
            <a:fillRect/>
          </a:stretch>
        </p:blipFill>
        <p:spPr>
          <a:xfrm>
            <a:off x="4952955" y="46246"/>
            <a:ext cx="1794615" cy="512740"/>
          </a:xfrm>
          <a:prstGeom prst="rect">
            <a:avLst/>
          </a:prstGeom>
        </p:spPr>
      </p:pic>
      <p:grpSp>
        <p:nvGrpSpPr>
          <p:cNvPr id="3" name="Grupper 2"/>
          <p:cNvGrpSpPr>
            <a:grpSpLocks noChangeAspect="1"/>
          </p:cNvGrpSpPr>
          <p:nvPr/>
        </p:nvGrpSpPr>
        <p:grpSpPr>
          <a:xfrm>
            <a:off x="685737" y="928634"/>
            <a:ext cx="1978079" cy="2990034"/>
            <a:chOff x="460265" y="1038655"/>
            <a:chExt cx="2602733" cy="3934255"/>
          </a:xfrm>
        </p:grpSpPr>
        <p:grpSp>
          <p:nvGrpSpPr>
            <p:cNvPr id="2" name="Grupper 1"/>
            <p:cNvGrpSpPr/>
            <p:nvPr/>
          </p:nvGrpSpPr>
          <p:grpSpPr>
            <a:xfrm>
              <a:off x="460265" y="1038655"/>
              <a:ext cx="2602733" cy="3934255"/>
              <a:chOff x="460265" y="1038655"/>
              <a:chExt cx="2602733" cy="3934255"/>
            </a:xfrm>
          </p:grpSpPr>
          <p:grpSp>
            <p:nvGrpSpPr>
              <p:cNvPr id="5" name="Grupper 4"/>
              <p:cNvGrpSpPr/>
              <p:nvPr/>
            </p:nvGrpSpPr>
            <p:grpSpPr>
              <a:xfrm rot="16200000">
                <a:off x="-203242" y="1702163"/>
                <a:ext cx="3929747" cy="2602732"/>
                <a:chOff x="520531" y="1249312"/>
                <a:chExt cx="6183912" cy="2602732"/>
              </a:xfrm>
            </p:grpSpPr>
            <p:sp>
              <p:nvSpPr>
                <p:cNvPr id="6" name="Rektangel 5"/>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dirty="0"/>
                </a:p>
              </p:txBody>
            </p:sp>
            <p:cxnSp>
              <p:nvCxnSpPr>
                <p:cNvPr id="7" name="Lige forbindelse 6"/>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8" name="Rektangel 7"/>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9" name="Rektangel 8"/>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3" name="Rektangel 22"/>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0" name="Grupper 9"/>
            <p:cNvGrpSpPr/>
            <p:nvPr/>
          </p:nvGrpSpPr>
          <p:grpSpPr>
            <a:xfrm rot="16200000">
              <a:off x="798403" y="1912092"/>
              <a:ext cx="214058" cy="440764"/>
              <a:chOff x="1653256" y="2218766"/>
              <a:chExt cx="204984" cy="440764"/>
            </a:xfrm>
          </p:grpSpPr>
          <p:cxnSp>
            <p:nvCxnSpPr>
              <p:cNvPr id="11" name="Lige forbindelse 10"/>
              <p:cNvCxnSpPr/>
              <p:nvPr/>
            </p:nvCxnSpPr>
            <p:spPr>
              <a:xfrm>
                <a:off x="1733649" y="221876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1653256" y="2324998"/>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3" name="Grupper 12"/>
            <p:cNvGrpSpPr/>
            <p:nvPr/>
          </p:nvGrpSpPr>
          <p:grpSpPr>
            <a:xfrm rot="16200000">
              <a:off x="1572568" y="3550650"/>
              <a:ext cx="214058" cy="440764"/>
              <a:chOff x="1416133" y="2218765"/>
              <a:chExt cx="204984" cy="440764"/>
            </a:xfrm>
          </p:grpSpPr>
          <p:cxnSp>
            <p:nvCxnSpPr>
              <p:cNvPr id="14" name="Lige forbindelse 13"/>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6" name="Grupper 15"/>
            <p:cNvGrpSpPr/>
            <p:nvPr/>
          </p:nvGrpSpPr>
          <p:grpSpPr>
            <a:xfrm rot="16200000">
              <a:off x="2236668" y="1088350"/>
              <a:ext cx="214058" cy="440764"/>
              <a:chOff x="1452249" y="2882864"/>
              <a:chExt cx="204984" cy="440764"/>
            </a:xfrm>
          </p:grpSpPr>
          <p:cxnSp>
            <p:nvCxnSpPr>
              <p:cNvPr id="17" name="Lige forbindelse 16"/>
              <p:cNvCxnSpPr/>
              <p:nvPr/>
            </p:nvCxnSpPr>
            <p:spPr>
              <a:xfrm>
                <a:off x="1567587" y="2882864"/>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8" name="Ellipse 17"/>
              <p:cNvSpPr/>
              <p:nvPr/>
            </p:nvSpPr>
            <p:spPr>
              <a:xfrm>
                <a:off x="1452249" y="2989098"/>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9" name="Grupper 18"/>
            <p:cNvGrpSpPr/>
            <p:nvPr/>
          </p:nvGrpSpPr>
          <p:grpSpPr>
            <a:xfrm rot="16200000">
              <a:off x="2402050" y="2018992"/>
              <a:ext cx="214058" cy="440764"/>
              <a:chOff x="1653256" y="2238654"/>
              <a:chExt cx="204984" cy="440764"/>
            </a:xfrm>
          </p:grpSpPr>
          <p:cxnSp>
            <p:nvCxnSpPr>
              <p:cNvPr id="20" name="Lige forbindelse 19"/>
              <p:cNvCxnSpPr/>
              <p:nvPr/>
            </p:nvCxnSpPr>
            <p:spPr>
              <a:xfrm>
                <a:off x="1746366" y="2238654"/>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21" name="Ellipse 20"/>
              <p:cNvSpPr/>
              <p:nvPr/>
            </p:nvSpPr>
            <p:spPr>
              <a:xfrm>
                <a:off x="1653256" y="2324998"/>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grpSp>
        <p:nvGrpSpPr>
          <p:cNvPr id="4" name="Grupper 3"/>
          <p:cNvGrpSpPr>
            <a:grpSpLocks noChangeAspect="1"/>
          </p:cNvGrpSpPr>
          <p:nvPr/>
        </p:nvGrpSpPr>
        <p:grpSpPr>
          <a:xfrm>
            <a:off x="4046753" y="899970"/>
            <a:ext cx="1978079" cy="2990034"/>
            <a:chOff x="3821281" y="1021943"/>
            <a:chExt cx="2602733" cy="3934255"/>
          </a:xfrm>
        </p:grpSpPr>
        <p:grpSp>
          <p:nvGrpSpPr>
            <p:cNvPr id="25" name="Grupper 24"/>
            <p:cNvGrpSpPr/>
            <p:nvPr/>
          </p:nvGrpSpPr>
          <p:grpSpPr>
            <a:xfrm>
              <a:off x="3821281" y="1021943"/>
              <a:ext cx="2602733" cy="3934255"/>
              <a:chOff x="460265" y="1038655"/>
              <a:chExt cx="2602733" cy="3934255"/>
            </a:xfrm>
          </p:grpSpPr>
          <p:grpSp>
            <p:nvGrpSpPr>
              <p:cNvPr id="26" name="Grupper 25"/>
              <p:cNvGrpSpPr/>
              <p:nvPr/>
            </p:nvGrpSpPr>
            <p:grpSpPr>
              <a:xfrm rot="16200000">
                <a:off x="-203242" y="1702163"/>
                <a:ext cx="3929747" cy="2602732"/>
                <a:chOff x="520531" y="1249312"/>
                <a:chExt cx="6183912" cy="2602732"/>
              </a:xfrm>
            </p:grpSpPr>
            <p:sp>
              <p:nvSpPr>
                <p:cNvPr id="28" name="Rektangel 27"/>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9" name="Lige forbindelse 28"/>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0" name="Rektangel 29"/>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31" name="Rektangel 30"/>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7" name="Rektangel 26"/>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32" name="Grupper 31"/>
            <p:cNvGrpSpPr/>
            <p:nvPr/>
          </p:nvGrpSpPr>
          <p:grpSpPr>
            <a:xfrm rot="16200000">
              <a:off x="4159418" y="2142999"/>
              <a:ext cx="214058" cy="440764"/>
              <a:chOff x="1416133" y="2218765"/>
              <a:chExt cx="204984" cy="440764"/>
            </a:xfrm>
          </p:grpSpPr>
          <p:cxnSp>
            <p:nvCxnSpPr>
              <p:cNvPr id="33" name="Lige forbindelse 32"/>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4" name="Ellipse 33"/>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5" name="Grupper 34"/>
            <p:cNvGrpSpPr/>
            <p:nvPr/>
          </p:nvGrpSpPr>
          <p:grpSpPr>
            <a:xfrm rot="16200000">
              <a:off x="4933584" y="3533938"/>
              <a:ext cx="214058" cy="440764"/>
              <a:chOff x="1416133" y="2218765"/>
              <a:chExt cx="204984" cy="440764"/>
            </a:xfrm>
          </p:grpSpPr>
          <p:cxnSp>
            <p:nvCxnSpPr>
              <p:cNvPr id="36" name="Lige forbindelse 3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7" name="Ellipse 3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8" name="Grupper 37"/>
            <p:cNvGrpSpPr/>
            <p:nvPr/>
          </p:nvGrpSpPr>
          <p:grpSpPr>
            <a:xfrm rot="16200000">
              <a:off x="5614865" y="1047151"/>
              <a:ext cx="214058" cy="440764"/>
              <a:chOff x="1475697" y="2900046"/>
              <a:chExt cx="204984" cy="440764"/>
            </a:xfrm>
          </p:grpSpPr>
          <p:cxnSp>
            <p:nvCxnSpPr>
              <p:cNvPr id="39" name="Lige forbindelse 38"/>
              <p:cNvCxnSpPr/>
              <p:nvPr/>
            </p:nvCxnSpPr>
            <p:spPr>
              <a:xfrm>
                <a:off x="1591035" y="290004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0" name="Ellipse 39"/>
              <p:cNvSpPr/>
              <p:nvPr/>
            </p:nvSpPr>
            <p:spPr>
              <a:xfrm>
                <a:off x="1475697" y="3006279"/>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41" name="Grupper 40"/>
            <p:cNvGrpSpPr/>
            <p:nvPr/>
          </p:nvGrpSpPr>
          <p:grpSpPr>
            <a:xfrm rot="16200000">
              <a:off x="5743177" y="2249899"/>
              <a:ext cx="214058" cy="440764"/>
              <a:chOff x="1416133" y="2218765"/>
              <a:chExt cx="204984" cy="440764"/>
            </a:xfrm>
          </p:grpSpPr>
          <p:cxnSp>
            <p:nvCxnSpPr>
              <p:cNvPr id="42" name="Lige forbindelse 41"/>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cxnSp>
        <p:nvCxnSpPr>
          <p:cNvPr id="94" name="Lige forbindelse 93"/>
          <p:cNvCxnSpPr/>
          <p:nvPr/>
        </p:nvCxnSpPr>
        <p:spPr>
          <a:xfrm>
            <a:off x="167115" y="5113852"/>
            <a:ext cx="658045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kstfelt 94"/>
          <p:cNvSpPr txBox="1"/>
          <p:nvPr/>
        </p:nvSpPr>
        <p:spPr>
          <a:xfrm>
            <a:off x="2663816" y="911922"/>
            <a:ext cx="1370521" cy="369332"/>
          </a:xfrm>
          <a:prstGeom prst="rect">
            <a:avLst/>
          </a:prstGeom>
          <a:noFill/>
        </p:spPr>
        <p:txBody>
          <a:bodyPr wrap="square" rtlCol="0">
            <a:spAutoFit/>
          </a:bodyPr>
          <a:lstStyle/>
          <a:p>
            <a:pPr algn="ctr"/>
            <a:r>
              <a:rPr lang="da-DK" dirty="0" smtClean="0"/>
              <a:t>Krydsløb </a:t>
            </a:r>
            <a:endParaRPr lang="da-DK" dirty="0"/>
          </a:p>
        </p:txBody>
      </p:sp>
      <p:sp>
        <p:nvSpPr>
          <p:cNvPr id="96" name="Tekstfelt 95"/>
          <p:cNvSpPr txBox="1"/>
          <p:nvPr/>
        </p:nvSpPr>
        <p:spPr>
          <a:xfrm>
            <a:off x="2663817" y="5573918"/>
            <a:ext cx="1355574" cy="369332"/>
          </a:xfrm>
          <a:prstGeom prst="rect">
            <a:avLst/>
          </a:prstGeom>
          <a:noFill/>
        </p:spPr>
        <p:txBody>
          <a:bodyPr wrap="square" rtlCol="0">
            <a:spAutoFit/>
          </a:bodyPr>
          <a:lstStyle/>
          <a:p>
            <a:pPr algn="ctr"/>
            <a:r>
              <a:rPr lang="da-DK" dirty="0" err="1" smtClean="0"/>
              <a:t>Modløb</a:t>
            </a:r>
            <a:endParaRPr lang="da-DK" dirty="0"/>
          </a:p>
        </p:txBody>
      </p:sp>
      <p:cxnSp>
        <p:nvCxnSpPr>
          <p:cNvPr id="98" name="Lige forbindelse 97"/>
          <p:cNvCxnSpPr/>
          <p:nvPr/>
        </p:nvCxnSpPr>
        <p:spPr>
          <a:xfrm rot="16200000">
            <a:off x="1675239" y="2490867"/>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99" name="Ellipse 98"/>
          <p:cNvSpPr/>
          <p:nvPr/>
        </p:nvSpPr>
        <p:spPr>
          <a:xfrm rot="16200000">
            <a:off x="1596735" y="2578962"/>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00" name="Lige forbindelse 99"/>
          <p:cNvCxnSpPr/>
          <p:nvPr/>
        </p:nvCxnSpPr>
        <p:spPr>
          <a:xfrm rot="16200000">
            <a:off x="1325728" y="1942315"/>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1" name="Ellipse 100"/>
          <p:cNvSpPr/>
          <p:nvPr/>
        </p:nvSpPr>
        <p:spPr>
          <a:xfrm rot="16200000">
            <a:off x="1247224" y="2030410"/>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02" name="Lige forbindelse 101"/>
          <p:cNvCxnSpPr/>
          <p:nvPr/>
        </p:nvCxnSpPr>
        <p:spPr>
          <a:xfrm rot="16200000">
            <a:off x="1891054" y="2048794"/>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3" name="Ellipse 102"/>
          <p:cNvSpPr/>
          <p:nvPr/>
        </p:nvSpPr>
        <p:spPr>
          <a:xfrm rot="16200000">
            <a:off x="1812550" y="2136889"/>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04" name="Lige forbindelse 103"/>
          <p:cNvCxnSpPr/>
          <p:nvPr/>
        </p:nvCxnSpPr>
        <p:spPr>
          <a:xfrm rot="16200000">
            <a:off x="1585648" y="1267212"/>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5" name="Ellipse 104"/>
          <p:cNvSpPr/>
          <p:nvPr/>
        </p:nvSpPr>
        <p:spPr>
          <a:xfrm rot="16200000">
            <a:off x="1507144" y="1355307"/>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06" name="Ellipse 105"/>
          <p:cNvSpPr/>
          <p:nvPr/>
        </p:nvSpPr>
        <p:spPr>
          <a:xfrm rot="16200000">
            <a:off x="1404926" y="2829861"/>
            <a:ext cx="86995" cy="895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08" name="Lige pilforbindelse 107"/>
          <p:cNvCxnSpPr/>
          <p:nvPr/>
        </p:nvCxnSpPr>
        <p:spPr>
          <a:xfrm flipH="1" flipV="1">
            <a:off x="995554" y="1484380"/>
            <a:ext cx="1114041" cy="316213"/>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1" name="Ellipse 110"/>
          <p:cNvSpPr/>
          <p:nvPr/>
        </p:nvSpPr>
        <p:spPr>
          <a:xfrm rot="16200000">
            <a:off x="4807253" y="2772672"/>
            <a:ext cx="86995" cy="895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115" name="Ellipse 114"/>
          <p:cNvSpPr/>
          <p:nvPr/>
        </p:nvSpPr>
        <p:spPr>
          <a:xfrm rot="16200000">
            <a:off x="4984533" y="2568767"/>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6" name="Ellipse 115"/>
          <p:cNvSpPr/>
          <p:nvPr/>
        </p:nvSpPr>
        <p:spPr>
          <a:xfrm rot="16200000">
            <a:off x="4672255" y="1641066"/>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7" name="Ellipse 116"/>
          <p:cNvSpPr/>
          <p:nvPr/>
        </p:nvSpPr>
        <p:spPr>
          <a:xfrm rot="16200000">
            <a:off x="5163715" y="2153976"/>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18" name="Ellipse 117"/>
          <p:cNvSpPr/>
          <p:nvPr/>
        </p:nvSpPr>
        <p:spPr>
          <a:xfrm rot="16200000">
            <a:off x="5139759" y="1345112"/>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20" name="Lige forbindelse 119"/>
          <p:cNvCxnSpPr/>
          <p:nvPr/>
        </p:nvCxnSpPr>
        <p:spPr>
          <a:xfrm rot="16200000">
            <a:off x="4738786" y="1563167"/>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21" name="Lige forbindelse 120"/>
          <p:cNvCxnSpPr/>
          <p:nvPr/>
        </p:nvCxnSpPr>
        <p:spPr>
          <a:xfrm rot="16200000">
            <a:off x="5054183" y="2492399"/>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22" name="Lige forbindelse 121"/>
          <p:cNvCxnSpPr/>
          <p:nvPr/>
        </p:nvCxnSpPr>
        <p:spPr>
          <a:xfrm rot="16200000">
            <a:off x="5241341" y="2076076"/>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23" name="Lige forbindelse 122"/>
          <p:cNvCxnSpPr/>
          <p:nvPr/>
        </p:nvCxnSpPr>
        <p:spPr>
          <a:xfrm rot="16200000">
            <a:off x="5209985" y="1267212"/>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grpSp>
        <p:nvGrpSpPr>
          <p:cNvPr id="186" name="Grupper 185"/>
          <p:cNvGrpSpPr>
            <a:grpSpLocks noChangeAspect="1"/>
          </p:cNvGrpSpPr>
          <p:nvPr/>
        </p:nvGrpSpPr>
        <p:grpSpPr>
          <a:xfrm>
            <a:off x="700854" y="5619247"/>
            <a:ext cx="1978079" cy="2990034"/>
            <a:chOff x="460265" y="1038655"/>
            <a:chExt cx="2602733" cy="3934255"/>
          </a:xfrm>
        </p:grpSpPr>
        <p:grpSp>
          <p:nvGrpSpPr>
            <p:cNvPr id="187" name="Grupper 186"/>
            <p:cNvGrpSpPr/>
            <p:nvPr/>
          </p:nvGrpSpPr>
          <p:grpSpPr>
            <a:xfrm>
              <a:off x="460265" y="1038655"/>
              <a:ext cx="2602733" cy="3934255"/>
              <a:chOff x="460265" y="1038655"/>
              <a:chExt cx="2602733" cy="3934255"/>
            </a:xfrm>
          </p:grpSpPr>
          <p:grpSp>
            <p:nvGrpSpPr>
              <p:cNvPr id="200" name="Grupper 199"/>
              <p:cNvGrpSpPr/>
              <p:nvPr/>
            </p:nvGrpSpPr>
            <p:grpSpPr>
              <a:xfrm rot="16200000">
                <a:off x="-203242" y="1702163"/>
                <a:ext cx="3929747" cy="2602732"/>
                <a:chOff x="520531" y="1249312"/>
                <a:chExt cx="6183912" cy="2602732"/>
              </a:xfrm>
            </p:grpSpPr>
            <p:sp>
              <p:nvSpPr>
                <p:cNvPr id="202" name="Rektangel 201"/>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203" name="Lige forbindelse 202"/>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04" name="Rektangel 203"/>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205" name="Rektangel 204"/>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01" name="Rektangel 200"/>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88" name="Grupper 187"/>
            <p:cNvGrpSpPr/>
            <p:nvPr/>
          </p:nvGrpSpPr>
          <p:grpSpPr>
            <a:xfrm rot="16200000">
              <a:off x="798402" y="2159711"/>
              <a:ext cx="214058" cy="440764"/>
              <a:chOff x="1416133" y="2218765"/>
              <a:chExt cx="204984" cy="440764"/>
            </a:xfrm>
          </p:grpSpPr>
          <p:cxnSp>
            <p:nvCxnSpPr>
              <p:cNvPr id="198" name="Lige forbindelse 197"/>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9" name="Ellipse 198"/>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89" name="Grupper 188"/>
            <p:cNvGrpSpPr/>
            <p:nvPr/>
          </p:nvGrpSpPr>
          <p:grpSpPr>
            <a:xfrm rot="16200000">
              <a:off x="1572568" y="3550650"/>
              <a:ext cx="214058" cy="440764"/>
              <a:chOff x="1416133" y="2218765"/>
              <a:chExt cx="204984" cy="440764"/>
            </a:xfrm>
          </p:grpSpPr>
          <p:cxnSp>
            <p:nvCxnSpPr>
              <p:cNvPr id="196" name="Lige forbindelse 19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7" name="Ellipse 19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90" name="Grupper 189"/>
            <p:cNvGrpSpPr/>
            <p:nvPr/>
          </p:nvGrpSpPr>
          <p:grpSpPr>
            <a:xfrm rot="16200000">
              <a:off x="2051350" y="1172093"/>
              <a:ext cx="214057" cy="440764"/>
              <a:chOff x="1372055" y="2697546"/>
              <a:chExt cx="204983" cy="440764"/>
            </a:xfrm>
          </p:grpSpPr>
          <p:cxnSp>
            <p:nvCxnSpPr>
              <p:cNvPr id="194" name="Lige forbindelse 193"/>
              <p:cNvCxnSpPr/>
              <p:nvPr/>
            </p:nvCxnSpPr>
            <p:spPr>
              <a:xfrm>
                <a:off x="1438896" y="269754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5" name="Ellipse 194"/>
              <p:cNvSpPr/>
              <p:nvPr/>
            </p:nvSpPr>
            <p:spPr>
              <a:xfrm>
                <a:off x="1372055" y="2794066"/>
                <a:ext cx="204983"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91" name="Grupper 190"/>
            <p:cNvGrpSpPr/>
            <p:nvPr/>
          </p:nvGrpSpPr>
          <p:grpSpPr>
            <a:xfrm rot="16200000">
              <a:off x="2645354" y="2266592"/>
              <a:ext cx="214058" cy="440764"/>
              <a:chOff x="1416152" y="2481958"/>
              <a:chExt cx="204984" cy="440764"/>
            </a:xfrm>
          </p:grpSpPr>
          <p:cxnSp>
            <p:nvCxnSpPr>
              <p:cNvPr id="192" name="Lige forbindelse 191"/>
              <p:cNvCxnSpPr/>
              <p:nvPr/>
            </p:nvCxnSpPr>
            <p:spPr>
              <a:xfrm>
                <a:off x="1531489" y="2481958"/>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93" name="Ellipse 192"/>
              <p:cNvSpPr/>
              <p:nvPr/>
            </p:nvSpPr>
            <p:spPr>
              <a:xfrm>
                <a:off x="1416152" y="2588191"/>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cxnSp>
        <p:nvCxnSpPr>
          <p:cNvPr id="226" name="Lige forbindelse 225"/>
          <p:cNvCxnSpPr/>
          <p:nvPr/>
        </p:nvCxnSpPr>
        <p:spPr>
          <a:xfrm rot="16200000">
            <a:off x="1612314" y="7109488"/>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27" name="Ellipse 226"/>
          <p:cNvSpPr/>
          <p:nvPr/>
        </p:nvSpPr>
        <p:spPr>
          <a:xfrm rot="16200000">
            <a:off x="1533810" y="7197583"/>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28" name="Lige forbindelse 227"/>
          <p:cNvCxnSpPr/>
          <p:nvPr/>
        </p:nvCxnSpPr>
        <p:spPr>
          <a:xfrm rot="16200000">
            <a:off x="1362961" y="6590380"/>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29" name="Ellipse 228"/>
          <p:cNvSpPr/>
          <p:nvPr/>
        </p:nvSpPr>
        <p:spPr>
          <a:xfrm rot="16200000">
            <a:off x="1284457" y="6678475"/>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30" name="Lige forbindelse 229"/>
          <p:cNvCxnSpPr/>
          <p:nvPr/>
        </p:nvCxnSpPr>
        <p:spPr>
          <a:xfrm rot="16200000">
            <a:off x="2188049" y="6450747"/>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31" name="Ellipse 230"/>
          <p:cNvSpPr/>
          <p:nvPr/>
        </p:nvSpPr>
        <p:spPr>
          <a:xfrm rot="16200000">
            <a:off x="2109545" y="6538842"/>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232" name="Lige forbindelse 231"/>
          <p:cNvCxnSpPr/>
          <p:nvPr/>
        </p:nvCxnSpPr>
        <p:spPr>
          <a:xfrm rot="16200000">
            <a:off x="1680915" y="5892374"/>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33" name="Ellipse 232"/>
          <p:cNvSpPr/>
          <p:nvPr/>
        </p:nvSpPr>
        <p:spPr>
          <a:xfrm rot="16200000">
            <a:off x="1596735" y="5970273"/>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34" name="Ellipse 233"/>
          <p:cNvSpPr/>
          <p:nvPr/>
        </p:nvSpPr>
        <p:spPr>
          <a:xfrm rot="16200000">
            <a:off x="1716353" y="7533985"/>
            <a:ext cx="94247" cy="1000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33" name="Lige pilforbindelse 132"/>
          <p:cNvCxnSpPr>
            <a:stCxn id="12" idx="4"/>
          </p:cNvCxnSpPr>
          <p:nvPr/>
        </p:nvCxnSpPr>
        <p:spPr>
          <a:xfrm flipV="1">
            <a:off x="1116492" y="1522144"/>
            <a:ext cx="1093085" cy="237792"/>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3" name="Tekstfelt 252"/>
          <p:cNvSpPr txBox="1"/>
          <p:nvPr/>
        </p:nvSpPr>
        <p:spPr>
          <a:xfrm>
            <a:off x="1504498" y="1900442"/>
            <a:ext cx="292068" cy="369332"/>
          </a:xfrm>
          <a:prstGeom prst="rect">
            <a:avLst/>
          </a:prstGeom>
          <a:noFill/>
        </p:spPr>
        <p:txBody>
          <a:bodyPr wrap="none" rtlCol="0">
            <a:spAutoFit/>
          </a:bodyPr>
          <a:lstStyle/>
          <a:p>
            <a:r>
              <a:rPr lang="da-DK" dirty="0" smtClean="0"/>
              <a:t>?</a:t>
            </a:r>
            <a:endParaRPr lang="da-DK" dirty="0"/>
          </a:p>
        </p:txBody>
      </p:sp>
      <p:cxnSp>
        <p:nvCxnSpPr>
          <p:cNvPr id="140" name="Lige pilforbindelse 139"/>
          <p:cNvCxnSpPr/>
          <p:nvPr/>
        </p:nvCxnSpPr>
        <p:spPr>
          <a:xfrm flipH="1">
            <a:off x="4228041" y="1134815"/>
            <a:ext cx="1054591" cy="276893"/>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41" name="Lige pilforbindelse 140"/>
          <p:cNvCxnSpPr/>
          <p:nvPr/>
        </p:nvCxnSpPr>
        <p:spPr>
          <a:xfrm flipV="1">
            <a:off x="4487960" y="1459300"/>
            <a:ext cx="1193206" cy="452316"/>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5" name="Tekstfelt 44"/>
          <p:cNvSpPr txBox="1"/>
          <p:nvPr/>
        </p:nvSpPr>
        <p:spPr>
          <a:xfrm>
            <a:off x="278492" y="3932950"/>
            <a:ext cx="6360434" cy="1200329"/>
          </a:xfrm>
          <a:prstGeom prst="rect">
            <a:avLst/>
          </a:prstGeom>
          <a:noFill/>
        </p:spPr>
        <p:txBody>
          <a:bodyPr wrap="square" rtlCol="0">
            <a:spAutoFit/>
          </a:bodyPr>
          <a:lstStyle/>
          <a:p>
            <a:r>
              <a:rPr lang="da-DK" sz="1200" dirty="0" smtClean="0"/>
              <a:t>KRYDSLØB er et løb på </a:t>
            </a:r>
            <a:r>
              <a:rPr lang="da-DK" sz="1200" u="sng" dirty="0" smtClean="0"/>
              <a:t>tværs</a:t>
            </a:r>
            <a:r>
              <a:rPr lang="da-DK" sz="1200" dirty="0" smtClean="0"/>
              <a:t> af banen (bredde), hvor to spillere skifter position. Formålet med krydsløbet er, at skabe frie rum på banen, som man kan løbe ind i, idet modstanderne gennem krydsløbet kan blive usikre på hvem de skal dække op. Det splitsekund, hvor forvirringen opstår kan bruges til at angribende hold får en fri spiller eller skabe overtal i en side, således at det er lettere at gennemføre sit gennembrud. Timing og tempo er vigtigt, men også at man er troværdig og lader som om, at man udgør en trussel når man gennemfører sit løb. </a:t>
            </a:r>
            <a:endParaRPr lang="da-DK" sz="1200" dirty="0"/>
          </a:p>
        </p:txBody>
      </p:sp>
      <p:cxnSp>
        <p:nvCxnSpPr>
          <p:cNvPr id="152" name="Lige pilforbindelse 151"/>
          <p:cNvCxnSpPr/>
          <p:nvPr/>
        </p:nvCxnSpPr>
        <p:spPr>
          <a:xfrm>
            <a:off x="1942419" y="6043364"/>
            <a:ext cx="8573" cy="757947"/>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5" name="Tekstfelt 154"/>
          <p:cNvSpPr txBox="1"/>
          <p:nvPr/>
        </p:nvSpPr>
        <p:spPr>
          <a:xfrm>
            <a:off x="308744" y="8660385"/>
            <a:ext cx="6360434" cy="1200329"/>
          </a:xfrm>
          <a:prstGeom prst="rect">
            <a:avLst/>
          </a:prstGeom>
          <a:noFill/>
        </p:spPr>
        <p:txBody>
          <a:bodyPr wrap="square" rtlCol="0">
            <a:spAutoFit/>
          </a:bodyPr>
          <a:lstStyle/>
          <a:p>
            <a:r>
              <a:rPr lang="da-DK" sz="1200" dirty="0" smtClean="0"/>
              <a:t>MODLØB er et løb på </a:t>
            </a:r>
            <a:r>
              <a:rPr lang="da-DK" sz="1200" u="sng" dirty="0" smtClean="0"/>
              <a:t>langs</a:t>
            </a:r>
            <a:r>
              <a:rPr lang="da-DK" sz="1200" dirty="0" smtClean="0"/>
              <a:t> af banen (dybde), hvor to spillere skifter position. Formålet med modløbet er, at skabe forvirring hos modstanderne om hvem de skal dække op. Det splitsekund hvor forvirringen opstår kan bruges til at man bliver fri så man kan spilles eller skabe overtal i en side således at det er lettere at gennemføre sit gennembrud. </a:t>
            </a:r>
          </a:p>
          <a:p>
            <a:r>
              <a:rPr lang="da-DK" sz="1200" dirty="0" smtClean="0"/>
              <a:t>Timing og tempo er vigtigt, men også at man er troværdig og lader som om, at man udgør en trussel når man gennemfører sit løb. </a:t>
            </a:r>
            <a:endParaRPr lang="da-DK" sz="1200" dirty="0"/>
          </a:p>
        </p:txBody>
      </p:sp>
      <p:grpSp>
        <p:nvGrpSpPr>
          <p:cNvPr id="156" name="Grupper 185"/>
          <p:cNvGrpSpPr>
            <a:grpSpLocks noChangeAspect="1"/>
          </p:cNvGrpSpPr>
          <p:nvPr/>
        </p:nvGrpSpPr>
        <p:grpSpPr>
          <a:xfrm>
            <a:off x="4046752" y="5586136"/>
            <a:ext cx="1978079" cy="2990034"/>
            <a:chOff x="460265" y="1038655"/>
            <a:chExt cx="2602733" cy="3934255"/>
          </a:xfrm>
        </p:grpSpPr>
        <p:grpSp>
          <p:nvGrpSpPr>
            <p:cNvPr id="157" name="Grupper 186"/>
            <p:cNvGrpSpPr/>
            <p:nvPr/>
          </p:nvGrpSpPr>
          <p:grpSpPr>
            <a:xfrm>
              <a:off x="460265" y="1038655"/>
              <a:ext cx="2602733" cy="3934255"/>
              <a:chOff x="460265" y="1038655"/>
              <a:chExt cx="2602733" cy="3934255"/>
            </a:xfrm>
          </p:grpSpPr>
          <p:grpSp>
            <p:nvGrpSpPr>
              <p:cNvPr id="170" name="Grupper 199"/>
              <p:cNvGrpSpPr/>
              <p:nvPr/>
            </p:nvGrpSpPr>
            <p:grpSpPr>
              <a:xfrm rot="16200000">
                <a:off x="-203242" y="1702163"/>
                <a:ext cx="3929747" cy="2602732"/>
                <a:chOff x="520531" y="1249312"/>
                <a:chExt cx="6183912" cy="2602732"/>
              </a:xfrm>
            </p:grpSpPr>
            <p:sp>
              <p:nvSpPr>
                <p:cNvPr id="172" name="Rektangel 171"/>
                <p:cNvSpPr/>
                <p:nvPr/>
              </p:nvSpPr>
              <p:spPr>
                <a:xfrm>
                  <a:off x="1249275" y="1249312"/>
                  <a:ext cx="4726424"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73" name="Lige forbindelse 172"/>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74" name="Rektangel 173"/>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175" name="Rektangel 174"/>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171" name="Rektangel 170"/>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158" name="Grupper 187"/>
            <p:cNvGrpSpPr/>
            <p:nvPr/>
          </p:nvGrpSpPr>
          <p:grpSpPr>
            <a:xfrm rot="16200000">
              <a:off x="798402" y="2159711"/>
              <a:ext cx="214058" cy="440764"/>
              <a:chOff x="1416133" y="2218765"/>
              <a:chExt cx="204984" cy="440764"/>
            </a:xfrm>
          </p:grpSpPr>
          <p:cxnSp>
            <p:nvCxnSpPr>
              <p:cNvPr id="168" name="Lige forbindelse 167"/>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69" name="Ellipse 168"/>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59" name="Grupper 188"/>
            <p:cNvGrpSpPr/>
            <p:nvPr/>
          </p:nvGrpSpPr>
          <p:grpSpPr>
            <a:xfrm rot="16200000">
              <a:off x="1572568" y="3550650"/>
              <a:ext cx="214058" cy="440764"/>
              <a:chOff x="1416133" y="2218765"/>
              <a:chExt cx="204984" cy="440764"/>
            </a:xfrm>
          </p:grpSpPr>
          <p:cxnSp>
            <p:nvCxnSpPr>
              <p:cNvPr id="166" name="Lige forbindelse 165"/>
              <p:cNvCxnSpPr/>
              <p:nvPr/>
            </p:nvCxnSpPr>
            <p:spPr>
              <a:xfrm>
                <a:off x="1531471" y="221876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67" name="Ellipse 166"/>
              <p:cNvSpPr/>
              <p:nvPr/>
            </p:nvSpPr>
            <p:spPr>
              <a:xfrm>
                <a:off x="1416133" y="232499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60" name="Grupper 189"/>
            <p:cNvGrpSpPr/>
            <p:nvPr/>
          </p:nvGrpSpPr>
          <p:grpSpPr>
            <a:xfrm rot="16200000">
              <a:off x="1922050" y="1911425"/>
              <a:ext cx="214057" cy="440764"/>
              <a:chOff x="664063" y="2568246"/>
              <a:chExt cx="204983" cy="440764"/>
            </a:xfrm>
          </p:grpSpPr>
          <p:cxnSp>
            <p:nvCxnSpPr>
              <p:cNvPr id="164" name="Lige forbindelse 163"/>
              <p:cNvCxnSpPr/>
              <p:nvPr/>
            </p:nvCxnSpPr>
            <p:spPr>
              <a:xfrm>
                <a:off x="730905" y="256824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65" name="Ellipse 164"/>
              <p:cNvSpPr/>
              <p:nvPr/>
            </p:nvSpPr>
            <p:spPr>
              <a:xfrm>
                <a:off x="664063" y="2664766"/>
                <a:ext cx="204983"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161" name="Grupper 190"/>
            <p:cNvGrpSpPr/>
            <p:nvPr/>
          </p:nvGrpSpPr>
          <p:grpSpPr>
            <a:xfrm rot="16200000">
              <a:off x="2645354" y="2266592"/>
              <a:ext cx="214058" cy="440764"/>
              <a:chOff x="1416152" y="2481958"/>
              <a:chExt cx="204984" cy="440764"/>
            </a:xfrm>
          </p:grpSpPr>
          <p:cxnSp>
            <p:nvCxnSpPr>
              <p:cNvPr id="162" name="Lige forbindelse 161"/>
              <p:cNvCxnSpPr/>
              <p:nvPr/>
            </p:nvCxnSpPr>
            <p:spPr>
              <a:xfrm>
                <a:off x="1531489" y="2481958"/>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63" name="Ellipse 162"/>
              <p:cNvSpPr/>
              <p:nvPr/>
            </p:nvSpPr>
            <p:spPr>
              <a:xfrm>
                <a:off x="1416152" y="2588191"/>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cxnSp>
        <p:nvCxnSpPr>
          <p:cNvPr id="176" name="Lige forbindelse 175"/>
          <p:cNvCxnSpPr/>
          <p:nvPr/>
        </p:nvCxnSpPr>
        <p:spPr>
          <a:xfrm rot="16200000">
            <a:off x="4958212" y="7076377"/>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77" name="Ellipse 176"/>
          <p:cNvSpPr/>
          <p:nvPr/>
        </p:nvSpPr>
        <p:spPr>
          <a:xfrm rot="16200000">
            <a:off x="4879708" y="7164472"/>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78" name="Lige forbindelse 177"/>
          <p:cNvCxnSpPr/>
          <p:nvPr/>
        </p:nvCxnSpPr>
        <p:spPr>
          <a:xfrm rot="16200000">
            <a:off x="4708859" y="6557269"/>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79" name="Ellipse 178"/>
          <p:cNvSpPr/>
          <p:nvPr/>
        </p:nvSpPr>
        <p:spPr>
          <a:xfrm rot="16200000">
            <a:off x="4630355" y="6645364"/>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80" name="Lige forbindelse 179"/>
          <p:cNvCxnSpPr/>
          <p:nvPr/>
        </p:nvCxnSpPr>
        <p:spPr>
          <a:xfrm rot="16200000">
            <a:off x="5533947" y="6417636"/>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81" name="Ellipse 180"/>
          <p:cNvSpPr/>
          <p:nvPr/>
        </p:nvSpPr>
        <p:spPr>
          <a:xfrm rot="16200000">
            <a:off x="5455443" y="6505731"/>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182" name="Lige forbindelse 181"/>
          <p:cNvCxnSpPr/>
          <p:nvPr/>
        </p:nvCxnSpPr>
        <p:spPr>
          <a:xfrm rot="16200000">
            <a:off x="4979122" y="6212868"/>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83" name="Ellipse 182"/>
          <p:cNvSpPr/>
          <p:nvPr/>
        </p:nvSpPr>
        <p:spPr>
          <a:xfrm rot="16200000">
            <a:off x="4894942" y="6290767"/>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84" name="Ellipse 183"/>
          <p:cNvSpPr/>
          <p:nvPr/>
        </p:nvSpPr>
        <p:spPr>
          <a:xfrm rot="16200000">
            <a:off x="5062251" y="7500874"/>
            <a:ext cx="94247" cy="1000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185" name="Lige pilforbindelse 184"/>
          <p:cNvCxnSpPr/>
          <p:nvPr/>
        </p:nvCxnSpPr>
        <p:spPr>
          <a:xfrm flipV="1">
            <a:off x="5791601" y="5782523"/>
            <a:ext cx="0" cy="717366"/>
          </a:xfrm>
          <a:prstGeom prst="straightConnector1">
            <a:avLst/>
          </a:prstGeom>
          <a:ln w="1905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57"/>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400" dirty="0" smtClean="0">
                <a:solidFill>
                  <a:schemeClr val="bg1"/>
                </a:solidFill>
                <a:latin typeface="Helvetica Neue"/>
                <a:cs typeface="Helvetica Neue"/>
              </a:rPr>
              <a:t>Angrebsmønstre 3 mod 2/ 2 mod 1</a:t>
            </a:r>
            <a:endParaRPr lang="da-DK" sz="2400" dirty="0">
              <a:solidFill>
                <a:schemeClr val="bg1"/>
              </a:solidFill>
              <a:latin typeface="Arial"/>
              <a:cs typeface="Arial"/>
            </a:endParaRPr>
          </a:p>
        </p:txBody>
      </p:sp>
      <p:pic>
        <p:nvPicPr>
          <p:cNvPr id="61" name="Billede 60"/>
          <p:cNvPicPr>
            <a:picLocks noChangeAspect="1"/>
          </p:cNvPicPr>
          <p:nvPr/>
        </p:nvPicPr>
        <p:blipFill>
          <a:blip r:embed="rId2"/>
          <a:stretch>
            <a:fillRect/>
          </a:stretch>
        </p:blipFill>
        <p:spPr>
          <a:xfrm>
            <a:off x="4952955" y="46246"/>
            <a:ext cx="1794615" cy="512740"/>
          </a:xfrm>
          <a:prstGeom prst="rect">
            <a:avLst/>
          </a:prstGeom>
        </p:spPr>
      </p:pic>
      <p:grpSp>
        <p:nvGrpSpPr>
          <p:cNvPr id="5" name="Grupper 2"/>
          <p:cNvGrpSpPr>
            <a:grpSpLocks noChangeAspect="1"/>
          </p:cNvGrpSpPr>
          <p:nvPr/>
        </p:nvGrpSpPr>
        <p:grpSpPr>
          <a:xfrm>
            <a:off x="685737" y="928635"/>
            <a:ext cx="1978079" cy="2990032"/>
            <a:chOff x="460265" y="1038657"/>
            <a:chExt cx="2602733" cy="3934253"/>
          </a:xfrm>
        </p:grpSpPr>
        <p:grpSp>
          <p:nvGrpSpPr>
            <p:cNvPr id="6" name="Grupper 1"/>
            <p:cNvGrpSpPr/>
            <p:nvPr/>
          </p:nvGrpSpPr>
          <p:grpSpPr>
            <a:xfrm>
              <a:off x="460265" y="1038657"/>
              <a:ext cx="2602733" cy="3934253"/>
              <a:chOff x="460265" y="1038657"/>
              <a:chExt cx="2602733" cy="3934253"/>
            </a:xfrm>
          </p:grpSpPr>
          <p:grpSp>
            <p:nvGrpSpPr>
              <p:cNvPr id="19" name="Grupper 4"/>
              <p:cNvGrpSpPr/>
              <p:nvPr/>
            </p:nvGrpSpPr>
            <p:grpSpPr>
              <a:xfrm rot="16200000">
                <a:off x="-203241" y="1702164"/>
                <a:ext cx="3929745" cy="2602732"/>
                <a:chOff x="520531" y="1249312"/>
                <a:chExt cx="6183908" cy="2602732"/>
              </a:xfrm>
            </p:grpSpPr>
            <p:sp>
              <p:nvSpPr>
                <p:cNvPr id="21" name="Rektangel 20"/>
                <p:cNvSpPr/>
                <p:nvPr/>
              </p:nvSpPr>
              <p:spPr>
                <a:xfrm>
                  <a:off x="1298054" y="1249312"/>
                  <a:ext cx="4726425"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dirty="0"/>
                </a:p>
              </p:txBody>
            </p:sp>
            <p:cxnSp>
              <p:nvCxnSpPr>
                <p:cNvPr id="22" name="Lige forbindelse 21"/>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3" name="Rektangel 22"/>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24" name="Rektangel 23"/>
                <p:cNvSpPr/>
                <p:nvPr/>
              </p:nvSpPr>
              <p:spPr>
                <a:xfrm>
                  <a:off x="5975696" y="1249312"/>
                  <a:ext cx="728743"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20" name="Rektangel 19"/>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7" name="Grupper 9"/>
            <p:cNvGrpSpPr/>
            <p:nvPr/>
          </p:nvGrpSpPr>
          <p:grpSpPr>
            <a:xfrm rot="16200000">
              <a:off x="798403" y="1912092"/>
              <a:ext cx="214058" cy="440764"/>
              <a:chOff x="1653256" y="2218766"/>
              <a:chExt cx="204984" cy="440764"/>
            </a:xfrm>
          </p:grpSpPr>
          <p:cxnSp>
            <p:nvCxnSpPr>
              <p:cNvPr id="17" name="Lige forbindelse 16"/>
              <p:cNvCxnSpPr/>
              <p:nvPr/>
            </p:nvCxnSpPr>
            <p:spPr>
              <a:xfrm>
                <a:off x="1733649" y="221876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8" name="Ellipse 17"/>
              <p:cNvSpPr/>
              <p:nvPr/>
            </p:nvSpPr>
            <p:spPr>
              <a:xfrm>
                <a:off x="1653256" y="2324998"/>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8" name="Grupper 12"/>
            <p:cNvGrpSpPr/>
            <p:nvPr/>
          </p:nvGrpSpPr>
          <p:grpSpPr>
            <a:xfrm rot="16200000">
              <a:off x="1418200" y="2387671"/>
              <a:ext cx="214058" cy="440764"/>
              <a:chOff x="2529816" y="2064395"/>
              <a:chExt cx="204984" cy="440764"/>
            </a:xfrm>
          </p:grpSpPr>
          <p:cxnSp>
            <p:nvCxnSpPr>
              <p:cNvPr id="15" name="Lige forbindelse 14"/>
              <p:cNvCxnSpPr/>
              <p:nvPr/>
            </p:nvCxnSpPr>
            <p:spPr>
              <a:xfrm>
                <a:off x="2645146" y="206439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2529816" y="2170629"/>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9" name="Grupper 15"/>
            <p:cNvGrpSpPr/>
            <p:nvPr/>
          </p:nvGrpSpPr>
          <p:grpSpPr>
            <a:xfrm rot="16200000">
              <a:off x="823476" y="1507872"/>
              <a:ext cx="214058" cy="440764"/>
              <a:chOff x="1050511" y="1469672"/>
              <a:chExt cx="204984" cy="440764"/>
            </a:xfrm>
          </p:grpSpPr>
          <p:cxnSp>
            <p:nvCxnSpPr>
              <p:cNvPr id="13" name="Lige forbindelse 12"/>
              <p:cNvCxnSpPr/>
              <p:nvPr/>
            </p:nvCxnSpPr>
            <p:spPr>
              <a:xfrm>
                <a:off x="1165846" y="1469672"/>
                <a:ext cx="0" cy="4407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Ellipse 13"/>
              <p:cNvSpPr/>
              <p:nvPr/>
            </p:nvSpPr>
            <p:spPr>
              <a:xfrm>
                <a:off x="1050511" y="1575907"/>
                <a:ext cx="204984" cy="235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nvGrpSpPr>
            <p:cNvPr id="10" name="Grupper 18"/>
            <p:cNvGrpSpPr/>
            <p:nvPr/>
          </p:nvGrpSpPr>
          <p:grpSpPr>
            <a:xfrm rot="16200000">
              <a:off x="1438792" y="1086644"/>
              <a:ext cx="214058" cy="440764"/>
              <a:chOff x="2546081" y="1275395"/>
              <a:chExt cx="204984" cy="440764"/>
            </a:xfrm>
          </p:grpSpPr>
          <p:cxnSp>
            <p:nvCxnSpPr>
              <p:cNvPr id="11" name="Lige forbindelse 10"/>
              <p:cNvCxnSpPr/>
              <p:nvPr/>
            </p:nvCxnSpPr>
            <p:spPr>
              <a:xfrm>
                <a:off x="2639190" y="1275395"/>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2546081" y="1361740"/>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grpSp>
        <p:nvGrpSpPr>
          <p:cNvPr id="25" name="Grupper 3"/>
          <p:cNvGrpSpPr>
            <a:grpSpLocks noChangeAspect="1"/>
          </p:cNvGrpSpPr>
          <p:nvPr/>
        </p:nvGrpSpPr>
        <p:grpSpPr>
          <a:xfrm>
            <a:off x="4046753" y="899971"/>
            <a:ext cx="1978079" cy="2990033"/>
            <a:chOff x="3821281" y="1021944"/>
            <a:chExt cx="2602733" cy="3934254"/>
          </a:xfrm>
        </p:grpSpPr>
        <p:grpSp>
          <p:nvGrpSpPr>
            <p:cNvPr id="26" name="Grupper 24"/>
            <p:cNvGrpSpPr/>
            <p:nvPr/>
          </p:nvGrpSpPr>
          <p:grpSpPr>
            <a:xfrm>
              <a:off x="3821281" y="1021944"/>
              <a:ext cx="2602733" cy="3934254"/>
              <a:chOff x="460265" y="1038656"/>
              <a:chExt cx="2602733" cy="3934254"/>
            </a:xfrm>
          </p:grpSpPr>
          <p:grpSp>
            <p:nvGrpSpPr>
              <p:cNvPr id="39" name="Grupper 25"/>
              <p:cNvGrpSpPr/>
              <p:nvPr/>
            </p:nvGrpSpPr>
            <p:grpSpPr>
              <a:xfrm rot="16200000">
                <a:off x="-203242" y="1702163"/>
                <a:ext cx="3929747" cy="2602733"/>
                <a:chOff x="520531" y="1249312"/>
                <a:chExt cx="6183912" cy="2602733"/>
              </a:xfrm>
            </p:grpSpPr>
            <p:sp>
              <p:nvSpPr>
                <p:cNvPr id="41" name="Rektangel 40"/>
                <p:cNvSpPr/>
                <p:nvPr/>
              </p:nvSpPr>
              <p:spPr>
                <a:xfrm>
                  <a:off x="1249276" y="1249313"/>
                  <a:ext cx="4726425" cy="26027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cxnSp>
              <p:nvCxnSpPr>
                <p:cNvPr id="42" name="Lige forbindelse 41"/>
                <p:cNvCxnSpPr/>
                <p:nvPr/>
              </p:nvCxnSpPr>
              <p:spPr>
                <a:xfrm>
                  <a:off x="3602076" y="1249312"/>
                  <a:ext cx="0" cy="260273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3" name="Rektangel 42"/>
                <p:cNvSpPr/>
                <p:nvPr/>
              </p:nvSpPr>
              <p:spPr>
                <a:xfrm>
                  <a:off x="520531" y="1249312"/>
                  <a:ext cx="728744" cy="2602732"/>
                </a:xfrm>
                <a:prstGeom prst="rect">
                  <a:avLst/>
                </a:prstGeom>
              </p:spPr>
              <p:style>
                <a:lnRef idx="2">
                  <a:schemeClr val="dk1"/>
                </a:lnRef>
                <a:fillRef idx="1">
                  <a:schemeClr val="lt1"/>
                </a:fillRef>
                <a:effectRef idx="0">
                  <a:schemeClr val="dk1"/>
                </a:effectRef>
                <a:fontRef idx="minor">
                  <a:schemeClr val="dk1"/>
                </a:fontRef>
              </p:style>
              <p:txBody>
                <a:bodyPr vert="vert" rtlCol="0" anchor="ctr"/>
                <a:lstStyle/>
                <a:p>
                  <a:pPr algn="ctr"/>
                  <a:endParaRPr lang="da-DK" dirty="0"/>
                </a:p>
              </p:txBody>
            </p:sp>
            <p:sp>
              <p:nvSpPr>
                <p:cNvPr id="44" name="Rektangel 43"/>
                <p:cNvSpPr/>
                <p:nvPr/>
              </p:nvSpPr>
              <p:spPr>
                <a:xfrm>
                  <a:off x="5975699" y="1249312"/>
                  <a:ext cx="728744"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sp>
            <p:nvSpPr>
              <p:cNvPr id="40" name="Rektangel 39"/>
              <p:cNvSpPr/>
              <p:nvPr/>
            </p:nvSpPr>
            <p:spPr>
              <a:xfrm rot="16200000">
                <a:off x="1530080" y="3439993"/>
                <a:ext cx="463102" cy="2602732"/>
              </a:xfrm>
              <a:prstGeom prst="rect">
                <a:avLst/>
              </a:prstGeom>
              <a:pattFill prst="pct10">
                <a:fgClr>
                  <a:schemeClr val="tx1"/>
                </a:fgClr>
                <a:bgClr>
                  <a:prstClr val="white"/>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grpSp>
        <p:grpSp>
          <p:nvGrpSpPr>
            <p:cNvPr id="27" name="Grupper 31"/>
            <p:cNvGrpSpPr/>
            <p:nvPr/>
          </p:nvGrpSpPr>
          <p:grpSpPr>
            <a:xfrm rot="16200000">
              <a:off x="3943509" y="1573139"/>
              <a:ext cx="214058" cy="440764"/>
              <a:chOff x="1961836" y="2002856"/>
              <a:chExt cx="204984" cy="440764"/>
            </a:xfrm>
          </p:grpSpPr>
          <p:cxnSp>
            <p:nvCxnSpPr>
              <p:cNvPr id="37" name="Lige forbindelse 36"/>
              <p:cNvCxnSpPr/>
              <p:nvPr/>
            </p:nvCxnSpPr>
            <p:spPr>
              <a:xfrm>
                <a:off x="2077173" y="200285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8" name="Ellipse 37"/>
              <p:cNvSpPr/>
              <p:nvPr/>
            </p:nvSpPr>
            <p:spPr>
              <a:xfrm>
                <a:off x="1961836" y="2109089"/>
                <a:ext cx="204984" cy="2357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28" name="Grupper 34"/>
            <p:cNvGrpSpPr/>
            <p:nvPr/>
          </p:nvGrpSpPr>
          <p:grpSpPr>
            <a:xfrm rot="16200000">
              <a:off x="4453071" y="2408505"/>
              <a:ext cx="214058" cy="440764"/>
              <a:chOff x="2493859" y="1738252"/>
              <a:chExt cx="204984" cy="440764"/>
            </a:xfrm>
          </p:grpSpPr>
          <p:cxnSp>
            <p:nvCxnSpPr>
              <p:cNvPr id="35" name="Lige forbindelse 34"/>
              <p:cNvCxnSpPr/>
              <p:nvPr/>
            </p:nvCxnSpPr>
            <p:spPr>
              <a:xfrm>
                <a:off x="2609195" y="1738252"/>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6" name="Ellipse 35"/>
              <p:cNvSpPr/>
              <p:nvPr/>
            </p:nvSpPr>
            <p:spPr>
              <a:xfrm>
                <a:off x="2493859" y="1844485"/>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29" name="Grupper 37"/>
            <p:cNvGrpSpPr/>
            <p:nvPr/>
          </p:nvGrpSpPr>
          <p:grpSpPr>
            <a:xfrm rot="16200000">
              <a:off x="4705215" y="1063213"/>
              <a:ext cx="214058" cy="440764"/>
              <a:chOff x="1460316" y="1990396"/>
              <a:chExt cx="204984" cy="440764"/>
            </a:xfrm>
          </p:grpSpPr>
          <p:cxnSp>
            <p:nvCxnSpPr>
              <p:cNvPr id="33" name="Lige forbindelse 32"/>
              <p:cNvCxnSpPr/>
              <p:nvPr/>
            </p:nvCxnSpPr>
            <p:spPr>
              <a:xfrm>
                <a:off x="1575652" y="1990396"/>
                <a:ext cx="0" cy="440764"/>
              </a:xfrm>
              <a:prstGeom prst="line">
                <a:avLst/>
              </a:prstGeom>
            </p:spPr>
            <p:style>
              <a:lnRef idx="2">
                <a:schemeClr val="accent1"/>
              </a:lnRef>
              <a:fillRef idx="0">
                <a:schemeClr val="accent1"/>
              </a:fillRef>
              <a:effectRef idx="1">
                <a:schemeClr val="accent1"/>
              </a:effectRef>
              <a:fontRef idx="minor">
                <a:schemeClr val="tx1"/>
              </a:fontRef>
            </p:style>
          </p:cxnSp>
          <p:sp>
            <p:nvSpPr>
              <p:cNvPr id="34" name="Ellipse 33"/>
              <p:cNvSpPr/>
              <p:nvPr/>
            </p:nvSpPr>
            <p:spPr>
              <a:xfrm>
                <a:off x="1460316" y="2096629"/>
                <a:ext cx="204984" cy="2357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grpSp>
          <p:nvGrpSpPr>
            <p:cNvPr id="30" name="Grupper 40"/>
            <p:cNvGrpSpPr/>
            <p:nvPr/>
          </p:nvGrpSpPr>
          <p:grpSpPr>
            <a:xfrm rot="16200000">
              <a:off x="4468005" y="1680167"/>
              <a:ext cx="214058" cy="440764"/>
              <a:chOff x="1961713" y="943590"/>
              <a:chExt cx="204984" cy="440764"/>
            </a:xfrm>
          </p:grpSpPr>
          <p:cxnSp>
            <p:nvCxnSpPr>
              <p:cNvPr id="31" name="Lige forbindelse 30"/>
              <p:cNvCxnSpPr/>
              <p:nvPr/>
            </p:nvCxnSpPr>
            <p:spPr>
              <a:xfrm>
                <a:off x="2077046" y="943590"/>
                <a:ext cx="0" cy="440764"/>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32" name="Ellipse 31"/>
              <p:cNvSpPr/>
              <p:nvPr/>
            </p:nvSpPr>
            <p:spPr>
              <a:xfrm>
                <a:off x="1961713" y="1049824"/>
                <a:ext cx="204984" cy="235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cxnSp>
        <p:nvCxnSpPr>
          <p:cNvPr id="46" name="Lige forbindelse 45"/>
          <p:cNvCxnSpPr/>
          <p:nvPr/>
        </p:nvCxnSpPr>
        <p:spPr>
          <a:xfrm rot="16200000">
            <a:off x="1507236" y="1404472"/>
            <a:ext cx="0" cy="334981"/>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47" name="Ellipse 46"/>
          <p:cNvSpPr/>
          <p:nvPr/>
        </p:nvSpPr>
        <p:spPr>
          <a:xfrm rot="16200000">
            <a:off x="1428733" y="1492565"/>
            <a:ext cx="162684" cy="1791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 name="Ligebenet trekant 1"/>
          <p:cNvSpPr/>
          <p:nvPr/>
        </p:nvSpPr>
        <p:spPr>
          <a:xfrm>
            <a:off x="1909915" y="811043"/>
            <a:ext cx="110613" cy="15827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49" name="Ligebenet trekant 48"/>
          <p:cNvSpPr/>
          <p:nvPr/>
        </p:nvSpPr>
        <p:spPr>
          <a:xfrm>
            <a:off x="1892547" y="1124030"/>
            <a:ext cx="110613" cy="15827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50" name="Ligebenet trekant 49"/>
          <p:cNvSpPr/>
          <p:nvPr/>
        </p:nvSpPr>
        <p:spPr>
          <a:xfrm>
            <a:off x="1860661" y="2242356"/>
            <a:ext cx="110613" cy="15827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51" name="Ligebenet trekant 50"/>
          <p:cNvSpPr/>
          <p:nvPr/>
        </p:nvSpPr>
        <p:spPr>
          <a:xfrm>
            <a:off x="4963863" y="820832"/>
            <a:ext cx="110613" cy="15827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52" name="Ligebenet trekant 51"/>
          <p:cNvSpPr/>
          <p:nvPr/>
        </p:nvSpPr>
        <p:spPr>
          <a:xfrm>
            <a:off x="4946495" y="1133819"/>
            <a:ext cx="110613" cy="15827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53" name="Ligebenet trekant 52"/>
          <p:cNvSpPr/>
          <p:nvPr/>
        </p:nvSpPr>
        <p:spPr>
          <a:xfrm>
            <a:off x="4914609" y="2252145"/>
            <a:ext cx="110613" cy="15827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54" name="Tekstfelt 53"/>
          <p:cNvSpPr txBox="1"/>
          <p:nvPr/>
        </p:nvSpPr>
        <p:spPr>
          <a:xfrm>
            <a:off x="319799" y="4501489"/>
            <a:ext cx="6360434" cy="1754326"/>
          </a:xfrm>
          <a:prstGeom prst="rect">
            <a:avLst/>
          </a:prstGeom>
          <a:noFill/>
        </p:spPr>
        <p:txBody>
          <a:bodyPr wrap="square" rtlCol="0">
            <a:spAutoFit/>
          </a:bodyPr>
          <a:lstStyle/>
          <a:p>
            <a:pPr marL="171450" indent="-171450">
              <a:buFont typeface="Arial" panose="020B0604020202020204" pitchFamily="34" charset="0"/>
              <a:buChar char="•"/>
            </a:pPr>
            <a:r>
              <a:rPr lang="da-DK" sz="1200" dirty="0" smtClean="0"/>
              <a:t>I denne øvelse skal spillerne øve sig i at anvende de fire gennembrudsmønstre i lidt mere komplekse sammenhænge end i 4 mod 0/ 5 mod 0. </a:t>
            </a:r>
          </a:p>
          <a:p>
            <a:pPr marL="171450" indent="-171450">
              <a:buFont typeface="Arial" panose="020B0604020202020204" pitchFamily="34" charset="0"/>
              <a:buChar char="•"/>
            </a:pPr>
            <a:r>
              <a:rPr lang="da-DK" sz="1200" dirty="0" smtClean="0"/>
              <a:t>Afhængig af gruppens størrelse kan man arbejde med 3 mod 2 eller 3 mod 1 med det formål, at man afprøver krydsløb, </a:t>
            </a:r>
            <a:r>
              <a:rPr lang="da-DK" sz="1200" dirty="0" err="1" smtClean="0"/>
              <a:t>modløb</a:t>
            </a:r>
            <a:r>
              <a:rPr lang="da-DK" sz="1200" dirty="0" smtClean="0"/>
              <a:t>, bandespil eller overlap. </a:t>
            </a:r>
          </a:p>
          <a:p>
            <a:pPr marL="171450" indent="-171450">
              <a:buFont typeface="Arial" panose="020B0604020202020204" pitchFamily="34" charset="0"/>
              <a:buChar char="•"/>
            </a:pPr>
            <a:r>
              <a:rPr lang="da-DK" sz="1200" dirty="0" smtClean="0"/>
              <a:t>Man kan tilføre den regel, at der højst må stå en spiller i scoringszonen i 5 sekunder. Dette vil tvinge spillerne til at bevæge sig. </a:t>
            </a:r>
          </a:p>
          <a:p>
            <a:pPr marL="171450" indent="-171450">
              <a:buFont typeface="Arial" panose="020B0604020202020204" pitchFamily="34" charset="0"/>
              <a:buChar char="•"/>
            </a:pPr>
            <a:r>
              <a:rPr lang="da-DK" sz="1200" dirty="0" smtClean="0"/>
              <a:t>Gør banen lidt mindre med kegler (el lign), da der er færre spillere på banen. Start med 2/3 del af banens bredde i 3 mod 2 og ½ af banens bredde i 3 mod 1. Såfremt det er for svært, gøres banen større såfremt det er for let af score gøres banen bredde mindre.</a:t>
            </a:r>
            <a:endParaRPr lang="da-DK" sz="1200" dirty="0"/>
          </a:p>
        </p:txBody>
      </p:sp>
    </p:spTree>
    <p:extLst>
      <p:ext uri="{BB962C8B-B14F-4D97-AF65-F5344CB8AC3E}">
        <p14:creationId xmlns:p14="http://schemas.microsoft.com/office/powerpoint/2010/main" val="24174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rotWithShape="1">
          <a:blip r:embed="rId2"/>
          <a:srcRect t="-377" b="-63"/>
          <a:stretch/>
        </p:blipFill>
        <p:spPr>
          <a:xfrm>
            <a:off x="540450" y="3855869"/>
            <a:ext cx="5777100" cy="4967581"/>
          </a:xfrm>
          <a:effectLst>
            <a:glow rad="38100">
              <a:schemeClr val="tx1">
                <a:alpha val="66000"/>
              </a:schemeClr>
            </a:glow>
          </a:effectLst>
        </p:spPr>
      </p:pic>
      <p:graphicFrame>
        <p:nvGraphicFramePr>
          <p:cNvPr id="5" name="Tabel 4"/>
          <p:cNvGraphicFramePr>
            <a:graphicFrameLocks noGrp="1"/>
          </p:cNvGraphicFramePr>
          <p:nvPr>
            <p:extLst>
              <p:ext uri="{D42A27DB-BD31-4B8C-83A1-F6EECF244321}">
                <p14:modId xmlns:p14="http://schemas.microsoft.com/office/powerpoint/2010/main" val="1876370521"/>
              </p:ext>
            </p:extLst>
          </p:nvPr>
        </p:nvGraphicFramePr>
        <p:xfrm>
          <a:off x="276411" y="1194837"/>
          <a:ext cx="6058647" cy="2575343"/>
        </p:xfrm>
        <a:graphic>
          <a:graphicData uri="http://schemas.openxmlformats.org/drawingml/2006/table">
            <a:tbl>
              <a:tblPr firstRow="1" bandRow="1">
                <a:tableStyleId>{2D5ABB26-0587-4C30-8999-92F81FD0307C}</a:tableStyleId>
              </a:tblPr>
              <a:tblGrid>
                <a:gridCol w="2442883">
                  <a:extLst>
                    <a:ext uri="{9D8B030D-6E8A-4147-A177-3AD203B41FA5}">
                      <a16:colId xmlns:a16="http://schemas.microsoft.com/office/drawing/2014/main" val="20000"/>
                    </a:ext>
                  </a:extLst>
                </a:gridCol>
                <a:gridCol w="3615764">
                  <a:extLst>
                    <a:ext uri="{9D8B030D-6E8A-4147-A177-3AD203B41FA5}">
                      <a16:colId xmlns:a16="http://schemas.microsoft.com/office/drawing/2014/main" val="20001"/>
                    </a:ext>
                  </a:extLst>
                </a:gridCol>
              </a:tblGrid>
              <a:tr h="1001516">
                <a:tc>
                  <a:txBody>
                    <a:bodyPr/>
                    <a:lstStyle/>
                    <a:p>
                      <a:r>
                        <a:rPr lang="da-DK" sz="1400" dirty="0" smtClean="0"/>
                        <a:t>Hvad har jeg lært om angrebsåbninger (overlap, bandespil, krydsløb</a:t>
                      </a:r>
                      <a:r>
                        <a:rPr lang="da-DK" sz="1400" baseline="0" dirty="0" smtClean="0"/>
                        <a:t> eller </a:t>
                      </a:r>
                      <a:r>
                        <a:rPr lang="da-DK" sz="1400" baseline="0" dirty="0" err="1" smtClean="0"/>
                        <a:t>modløb</a:t>
                      </a:r>
                      <a:r>
                        <a:rPr lang="da-DK" sz="1400" dirty="0" smtClean="0"/>
                        <a:t>)</a:t>
                      </a:r>
                      <a:r>
                        <a:rPr lang="da-DK" sz="1400" baseline="0" dirty="0" smtClean="0"/>
                        <a:t> i dag?</a:t>
                      </a:r>
                      <a:endParaRPr lang="da-DK" sz="1400" dirty="0">
                        <a:latin typeface="Helvetica Neue"/>
                        <a:cs typeface="Helvetica Neue"/>
                      </a:endParaRPr>
                    </a:p>
                  </a:txBody>
                  <a:tcPr>
                    <a:lnB w="12700" cap="flat" cmpd="sng" algn="ctr">
                      <a:solidFill>
                        <a:scrgbClr r="0" g="0" b="0"/>
                      </a:solidFill>
                      <a:prstDash val="solid"/>
                      <a:round/>
                      <a:headEnd type="none" w="med" len="med"/>
                      <a:tailEnd type="none" w="med" len="med"/>
                    </a:lnB>
                  </a:tcPr>
                </a:tc>
                <a:tc>
                  <a:txBody>
                    <a:bodyPr/>
                    <a:lstStyle/>
                    <a:p>
                      <a:endParaRPr lang="da-DK" dirty="0"/>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97833">
                <a:tc>
                  <a:txBody>
                    <a:bodyPr/>
                    <a:lstStyle/>
                    <a:p>
                      <a:r>
                        <a:rPr lang="da-DK" sz="1400" dirty="0" smtClean="0">
                          <a:latin typeface="+mn-lt"/>
                          <a:cs typeface="+mn-cs"/>
                        </a:rPr>
                        <a:t>Hvad</a:t>
                      </a:r>
                      <a:r>
                        <a:rPr lang="da-DK" sz="1400" baseline="0" dirty="0" smtClean="0">
                          <a:latin typeface="+mn-lt"/>
                          <a:cs typeface="+mn-cs"/>
                        </a:rPr>
                        <a:t> kan jeg gøre endnu bedre næste gang vi skal arbejde med angrebsåbninger i </a:t>
                      </a:r>
                      <a:r>
                        <a:rPr lang="da-DK" sz="1400" baseline="0" dirty="0" err="1" smtClean="0">
                          <a:latin typeface="+mn-lt"/>
                          <a:cs typeface="+mn-cs"/>
                        </a:rPr>
                        <a:t>ultimatebold</a:t>
                      </a:r>
                      <a:r>
                        <a:rPr lang="da-DK" sz="1400" baseline="0" dirty="0" smtClean="0">
                          <a:latin typeface="+mn-lt"/>
                          <a:cs typeface="+mn-cs"/>
                        </a:rPr>
                        <a:t>?</a:t>
                      </a:r>
                      <a:endParaRPr lang="da-DK" sz="1400" dirty="0">
                        <a:latin typeface="Helvetica Neue"/>
                        <a:cs typeface="Helvetica Neue"/>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28947">
                <a:tc>
                  <a:txBody>
                    <a:bodyPr/>
                    <a:lstStyle/>
                    <a:p>
                      <a:endParaRPr lang="da-DK"/>
                    </a:p>
                  </a:txBody>
                  <a:tcPr>
                    <a:lnT w="12700" cap="flat" cmpd="sng" algn="ctr">
                      <a:solidFill>
                        <a:scrgbClr r="0" g="0" b="0"/>
                      </a:solidFill>
                      <a:prstDash val="solid"/>
                      <a:round/>
                      <a:headEnd type="none" w="med" len="med"/>
                      <a:tailEnd type="none" w="med" len="med"/>
                    </a:lnT>
                  </a:tcPr>
                </a:tc>
                <a:tc>
                  <a:txBody>
                    <a:bodyPr/>
                    <a:lstStyle/>
                    <a:p>
                      <a:endParaRPr lang="da-DK" dirty="0"/>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Rektangel 5"/>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smtClean="0">
                <a:solidFill>
                  <a:schemeClr val="bg1"/>
                </a:solidFill>
                <a:latin typeface="Helvetica Neue"/>
              </a:rPr>
              <a:t>Refleksionsopgave 2</a:t>
            </a:r>
            <a:endParaRPr lang="da-DK" sz="2800" dirty="0">
              <a:solidFill>
                <a:schemeClr val="bg1"/>
              </a:solidFill>
              <a:latin typeface="Helvetica Neue"/>
              <a:cs typeface="Arial"/>
            </a:endParaRPr>
          </a:p>
        </p:txBody>
      </p:sp>
      <p:pic>
        <p:nvPicPr>
          <p:cNvPr id="8" name="Billede 7"/>
          <p:cNvPicPr>
            <a:picLocks noChangeAspect="1"/>
          </p:cNvPicPr>
          <p:nvPr/>
        </p:nvPicPr>
        <p:blipFill>
          <a:blip r:embed="rId3"/>
          <a:stretch>
            <a:fillRect/>
          </a:stretch>
        </p:blipFill>
        <p:spPr>
          <a:xfrm>
            <a:off x="4952955" y="46246"/>
            <a:ext cx="1794615" cy="512740"/>
          </a:xfrm>
          <a:prstGeom prst="rect">
            <a:avLst/>
          </a:prstGeom>
        </p:spPr>
      </p:pic>
    </p:spTree>
    <p:extLst>
      <p:ext uri="{BB962C8B-B14F-4D97-AF65-F5344CB8AC3E}">
        <p14:creationId xmlns:p14="http://schemas.microsoft.com/office/powerpoint/2010/main" val="16824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12875"/>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Titel 1"/>
          <p:cNvSpPr>
            <a:spLocks noGrp="1"/>
          </p:cNvSpPr>
          <p:nvPr>
            <p:ph type="title"/>
          </p:nvPr>
        </p:nvSpPr>
        <p:spPr>
          <a:xfrm>
            <a:off x="0" y="-12875"/>
            <a:ext cx="4952955" cy="805010"/>
          </a:xfrm>
        </p:spPr>
        <p:txBody>
          <a:bodyPr>
            <a:noAutofit/>
          </a:bodyPr>
          <a:lstStyle/>
          <a:p>
            <a:r>
              <a:rPr lang="da-DK" sz="2400" dirty="0">
                <a:solidFill>
                  <a:schemeClr val="bg1"/>
                </a:solidFill>
                <a:latin typeface="Arial"/>
                <a:cs typeface="Arial"/>
              </a:rPr>
              <a:t>Workshoppens didaktiske </a:t>
            </a:r>
            <a:r>
              <a:rPr lang="da-DK" sz="2400" dirty="0" smtClean="0">
                <a:solidFill>
                  <a:schemeClr val="bg1"/>
                </a:solidFill>
                <a:latin typeface="Arial"/>
                <a:cs typeface="Arial"/>
              </a:rPr>
              <a:t>overvejelser</a:t>
            </a:r>
            <a:endParaRPr lang="da-DK" sz="2400" dirty="0">
              <a:solidFill>
                <a:schemeClr val="bg1"/>
              </a:solidFill>
              <a:latin typeface="Arial"/>
              <a:cs typeface="Arial"/>
            </a:endParaRPr>
          </a:p>
        </p:txBody>
      </p:sp>
      <p:pic>
        <p:nvPicPr>
          <p:cNvPr id="9" name="Billede 8"/>
          <p:cNvPicPr>
            <a:picLocks noChangeAspect="1"/>
          </p:cNvPicPr>
          <p:nvPr/>
        </p:nvPicPr>
        <p:blipFill>
          <a:blip r:embed="rId2"/>
          <a:stretch>
            <a:fillRect/>
          </a:stretch>
        </p:blipFill>
        <p:spPr>
          <a:xfrm>
            <a:off x="4952955" y="46246"/>
            <a:ext cx="1794615" cy="512740"/>
          </a:xfrm>
          <a:prstGeom prst="rect">
            <a:avLst/>
          </a:prstGeom>
        </p:spPr>
      </p:pic>
      <p:sp>
        <p:nvSpPr>
          <p:cNvPr id="2" name="Tekstfelt 1"/>
          <p:cNvSpPr txBox="1"/>
          <p:nvPr/>
        </p:nvSpPr>
        <p:spPr>
          <a:xfrm>
            <a:off x="328367" y="1006563"/>
            <a:ext cx="6206903" cy="3816429"/>
          </a:xfrm>
          <a:prstGeom prst="rect">
            <a:avLst/>
          </a:prstGeom>
          <a:noFill/>
          <a:ln>
            <a:solidFill>
              <a:schemeClr val="tx1"/>
            </a:solidFill>
          </a:ln>
          <a:effectLst>
            <a:glow>
              <a:schemeClr val="tx1">
                <a:alpha val="40000"/>
              </a:schemeClr>
            </a:glow>
          </a:effectLst>
          <a:scene3d>
            <a:camera prst="orthographicFront"/>
            <a:lightRig rig="threePt" dir="t"/>
          </a:scene3d>
          <a:sp3d extrusionH="31750" contourW="19050">
            <a:bevelT w="19050" h="0"/>
            <a:extrusionClr>
              <a:schemeClr val="tx1"/>
            </a:extrusionClr>
          </a:sp3d>
        </p:spPr>
        <p:txBody>
          <a:bodyPr wrap="square" rtlCol="0">
            <a:spAutoFit/>
          </a:bodyPr>
          <a:lstStyle/>
          <a:p>
            <a:pPr algn="ctr"/>
            <a:r>
              <a:rPr lang="da-DK" dirty="0" smtClean="0">
                <a:latin typeface="Arial"/>
                <a:cs typeface="Arial"/>
              </a:rPr>
              <a:t>TAKE HOME POINTER - BAGGRUND</a:t>
            </a:r>
            <a:endParaRPr lang="da-DK" dirty="0" smtClean="0"/>
          </a:p>
          <a:p>
            <a:pPr marL="285750" indent="-285750">
              <a:buFont typeface="Arial" panose="020B0604020202020204" pitchFamily="34" charset="0"/>
              <a:buChar char="•"/>
            </a:pPr>
            <a:r>
              <a:rPr lang="da-DK" sz="1600" dirty="0" smtClean="0"/>
              <a:t>Boldbasis findes i forskellige udformninger: 1) teknisk, 2) taktisk og 3) team. I DK er den tekniske tilgang mest udbredt, hvor man spiller mange småspil med mange forskellige rekvisitter. </a:t>
            </a:r>
          </a:p>
          <a:p>
            <a:pPr marL="285750" indent="-285750">
              <a:buFont typeface="Arial" panose="020B0604020202020204" pitchFamily="34" charset="0"/>
              <a:buChar char="•"/>
            </a:pPr>
            <a:r>
              <a:rPr lang="da-DK" sz="1600" dirty="0" smtClean="0"/>
              <a:t>Vi mister ofte de mindst erfarne elever med den tekniske tilgang, da deres opmærksomhed er rettet mod, at lære regler frem for at lære at deltage i boldspillet.</a:t>
            </a:r>
          </a:p>
          <a:p>
            <a:pPr marL="285750" indent="-285750">
              <a:buFont typeface="Arial" panose="020B0604020202020204" pitchFamily="34" charset="0"/>
              <a:buChar char="•"/>
            </a:pPr>
            <a:r>
              <a:rPr lang="da-DK" sz="1600" dirty="0" smtClean="0"/>
              <a:t>Den taktiske tilgang har fokus på at udvikle elevernes </a:t>
            </a:r>
            <a:r>
              <a:rPr lang="da-DK" sz="1600" i="1" dirty="0" smtClean="0"/>
              <a:t>spilforståelse</a:t>
            </a:r>
            <a:r>
              <a:rPr lang="da-DK" sz="1600" dirty="0" smtClean="0"/>
              <a:t> og </a:t>
            </a:r>
            <a:r>
              <a:rPr lang="da-DK" sz="1600" i="1" dirty="0" smtClean="0"/>
              <a:t>bevægelsesmønstre på banen</a:t>
            </a:r>
            <a:r>
              <a:rPr lang="da-DK" sz="1600" dirty="0" smtClean="0"/>
              <a:t>. Dette med henblik på, at man kan overføre bevægelsesmønstre fra et kaosspil til et andet. Groft fortalt – forstår man fodbold, så forstår man også håndbold og floorball.</a:t>
            </a:r>
          </a:p>
          <a:p>
            <a:pPr marL="285750" indent="-285750">
              <a:buFont typeface="Arial" panose="020B0604020202020204" pitchFamily="34" charset="0"/>
              <a:buChar char="•"/>
            </a:pPr>
            <a:r>
              <a:rPr lang="da-DK" sz="1600" dirty="0" smtClean="0"/>
              <a:t>Eleverne synes ofte, at det er demotiverende at lave boldbasis aktiviteter for boldbasis-aktiviteternes skyld. Man skal have et ”færdigt spil”, hvor man kan afprøve de boldbasisfærdigheder man har lært. Til dette formål er </a:t>
            </a:r>
            <a:r>
              <a:rPr lang="da-DK" sz="1600" i="1" dirty="0" err="1" smtClean="0"/>
              <a:t>ultimatebold</a:t>
            </a:r>
            <a:r>
              <a:rPr lang="da-DK" sz="1600" dirty="0" smtClean="0"/>
              <a:t> blevet udviklet. </a:t>
            </a:r>
          </a:p>
        </p:txBody>
      </p:sp>
      <p:sp>
        <p:nvSpPr>
          <p:cNvPr id="10" name="Tekstfelt 9"/>
          <p:cNvSpPr txBox="1"/>
          <p:nvPr/>
        </p:nvSpPr>
        <p:spPr>
          <a:xfrm>
            <a:off x="314920" y="5063589"/>
            <a:ext cx="6206903" cy="4555093"/>
          </a:xfrm>
          <a:prstGeom prst="rect">
            <a:avLst/>
          </a:prstGeom>
          <a:noFill/>
          <a:ln>
            <a:solidFill>
              <a:schemeClr val="tx1"/>
            </a:solidFill>
          </a:ln>
          <a:effectLst>
            <a:glow>
              <a:schemeClr val="tx1">
                <a:alpha val="40000"/>
              </a:schemeClr>
            </a:glow>
          </a:effectLst>
          <a:scene3d>
            <a:camera prst="orthographicFront"/>
            <a:lightRig rig="threePt" dir="t"/>
          </a:scene3d>
          <a:sp3d extrusionH="31750" contourW="19050">
            <a:bevelT w="19050" h="0"/>
            <a:extrusionClr>
              <a:schemeClr val="tx1"/>
            </a:extrusionClr>
          </a:sp3d>
        </p:spPr>
        <p:txBody>
          <a:bodyPr wrap="square" rtlCol="0">
            <a:spAutoFit/>
          </a:bodyPr>
          <a:lstStyle/>
          <a:p>
            <a:pPr algn="ctr"/>
            <a:r>
              <a:rPr lang="da-DK" dirty="0" smtClean="0">
                <a:latin typeface="Arial"/>
                <a:cs typeface="Arial"/>
              </a:rPr>
              <a:t>TAKE HOME POINTER – FORLØBETS OPBYGNING</a:t>
            </a:r>
            <a:endParaRPr lang="da-DK" dirty="0" smtClean="0"/>
          </a:p>
          <a:p>
            <a:pPr marL="285750" indent="-285750">
              <a:buFont typeface="Arial" panose="020B0604020202020204" pitchFamily="34" charset="0"/>
              <a:buChar char="•"/>
            </a:pPr>
            <a:r>
              <a:rPr lang="da-DK" sz="1600" dirty="0" smtClean="0"/>
              <a:t>Inddel eleverne i faste teams gennem hele forløbet med </a:t>
            </a:r>
            <a:r>
              <a:rPr lang="da-DK" sz="1600" dirty="0" err="1" smtClean="0"/>
              <a:t>ultimatebold</a:t>
            </a:r>
            <a:r>
              <a:rPr lang="da-DK" sz="1600" dirty="0" smtClean="0"/>
              <a:t>. Taktiske bevægelsesmønstre er altid relationelle – afhængige af hinanden. Ved at arbejde i teams kan eleverne lave taktiske aftaler, afprøve dem, justere dem, afprøve dem på ny og få et fælles sprog om hvordan deres team ønsker at spille sammen. </a:t>
            </a:r>
          </a:p>
          <a:p>
            <a:pPr marL="285750" indent="-285750">
              <a:buFont typeface="Arial" panose="020B0604020202020204" pitchFamily="34" charset="0"/>
              <a:buChar char="•"/>
            </a:pPr>
            <a:r>
              <a:rPr lang="da-DK" sz="1600" dirty="0" smtClean="0"/>
              <a:t>Brug få øvelser i forløbet, men ændre dit fokus i øvelsen. Man kan spille partibold, hvor man fx har opmærksomheden rettet mod; verbal/ nonverbal kommunikation, </a:t>
            </a:r>
            <a:r>
              <a:rPr lang="da-DK" sz="1600" dirty="0" err="1" smtClean="0"/>
              <a:t>spilbarhed</a:t>
            </a:r>
            <a:r>
              <a:rPr lang="da-DK" sz="1600" dirty="0"/>
              <a:t> </a:t>
            </a:r>
            <a:r>
              <a:rPr lang="da-DK" sz="1600" dirty="0" smtClean="0"/>
              <a:t>osv. Eleverne skal således ikke bruge energi på at lære en ny øvelse, men kan ændre deres fokus i øvelsen. </a:t>
            </a:r>
          </a:p>
          <a:p>
            <a:pPr marL="285750" indent="-285750">
              <a:buFont typeface="Arial" panose="020B0604020202020204" pitchFamily="34" charset="0"/>
              <a:buChar char="•"/>
            </a:pPr>
            <a:r>
              <a:rPr lang="da-DK" sz="1600" dirty="0" smtClean="0"/>
              <a:t>Start tidligt i forløbet med at præsentere </a:t>
            </a:r>
            <a:r>
              <a:rPr lang="da-DK" sz="1600" dirty="0" err="1" smtClean="0"/>
              <a:t>ultimatebold</a:t>
            </a:r>
            <a:r>
              <a:rPr lang="da-DK" sz="1600" dirty="0" smtClean="0"/>
              <a:t> som det spil, man i sidste ende skal blive god til at deltage i. Så er det lettere at relatere medspils – og modspilsøvelser til det færdige spil. </a:t>
            </a:r>
          </a:p>
          <a:p>
            <a:pPr marL="285750" indent="-285750">
              <a:buFont typeface="Arial" panose="020B0604020202020204" pitchFamily="34" charset="0"/>
              <a:buChar char="•"/>
            </a:pPr>
            <a:r>
              <a:rPr lang="da-DK" sz="1600" dirty="0" smtClean="0"/>
              <a:t>Brug timeouts til at teams kan reflektere sammen om hvad de gør. Det er vigtigt, at timeouts er relateret til lektionens fokus som fx på gennembrudsspil og hvordan teamets bevægelsesmønstre fungerer i denne fase.</a:t>
            </a:r>
          </a:p>
        </p:txBody>
      </p:sp>
    </p:spTree>
    <p:extLst>
      <p:ext uri="{BB962C8B-B14F-4D97-AF65-F5344CB8AC3E}">
        <p14:creationId xmlns:p14="http://schemas.microsoft.com/office/powerpoint/2010/main" val="394452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
            <a:ext cx="6858000" cy="766480"/>
          </a:xfrm>
          <a:solidFill>
            <a:schemeClr val="tx1"/>
          </a:solidFill>
        </p:spPr>
        <p:txBody>
          <a:bodyPr>
            <a:normAutofit/>
          </a:bodyPr>
          <a:lstStyle/>
          <a:p>
            <a:pPr algn="l"/>
            <a:r>
              <a:rPr lang="da-DK" sz="3200" dirty="0" smtClean="0">
                <a:solidFill>
                  <a:schemeClr val="bg1"/>
                </a:solidFill>
              </a:rPr>
              <a:t>Udvalgte faglige mål</a:t>
            </a:r>
            <a:endParaRPr lang="da-DK" sz="3200" dirty="0">
              <a:solidFill>
                <a:schemeClr val="bg1"/>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2028959296"/>
              </p:ext>
            </p:extLst>
          </p:nvPr>
        </p:nvGraphicFramePr>
        <p:xfrm>
          <a:off x="0" y="1304148"/>
          <a:ext cx="6858000" cy="7280365"/>
        </p:xfrm>
        <a:graphic>
          <a:graphicData uri="http://schemas.openxmlformats.org/drawingml/2006/table">
            <a:tbl>
              <a:tblPr firstRow="1" bandRow="1">
                <a:tableStyleId>{2D5ABB26-0587-4C30-8999-92F81FD0307C}</a:tableStyleId>
              </a:tblPr>
              <a:tblGrid>
                <a:gridCol w="339482">
                  <a:extLst>
                    <a:ext uri="{9D8B030D-6E8A-4147-A177-3AD203B41FA5}">
                      <a16:colId xmlns:a16="http://schemas.microsoft.com/office/drawing/2014/main" val="20000"/>
                    </a:ext>
                  </a:extLst>
                </a:gridCol>
                <a:gridCol w="2574402">
                  <a:extLst>
                    <a:ext uri="{9D8B030D-6E8A-4147-A177-3AD203B41FA5}">
                      <a16:colId xmlns:a16="http://schemas.microsoft.com/office/drawing/2014/main" val="20001"/>
                    </a:ext>
                  </a:extLst>
                </a:gridCol>
                <a:gridCol w="1980310">
                  <a:extLst>
                    <a:ext uri="{9D8B030D-6E8A-4147-A177-3AD203B41FA5}">
                      <a16:colId xmlns:a16="http://schemas.microsoft.com/office/drawing/2014/main" val="20002"/>
                    </a:ext>
                  </a:extLst>
                </a:gridCol>
                <a:gridCol w="1963806">
                  <a:extLst>
                    <a:ext uri="{9D8B030D-6E8A-4147-A177-3AD203B41FA5}">
                      <a16:colId xmlns:a16="http://schemas.microsoft.com/office/drawing/2014/main" val="20003"/>
                    </a:ext>
                  </a:extLst>
                </a:gridCol>
              </a:tblGrid>
              <a:tr h="1540933">
                <a:tc>
                  <a:txBody>
                    <a:bodyPr/>
                    <a:lstStyle/>
                    <a:p>
                      <a:pPr algn="ctr"/>
                      <a:endParaRPr lang="da-DK" sz="1700" dirty="0">
                        <a:latin typeface="Arial"/>
                        <a:cs typeface="Arial"/>
                      </a:endParaRPr>
                    </a:p>
                  </a:txBody>
                  <a:tcPr marL="68580" marR="68580" marT="66040" marB="66040" anchor="ctr">
                    <a:lnB w="12700" cap="flat" cmpd="sng" algn="ctr">
                      <a:solidFill>
                        <a:scrgbClr r="0" g="0" b="0"/>
                      </a:solidFill>
                      <a:prstDash val="solid"/>
                      <a:round/>
                      <a:headEnd type="none" w="med" len="med"/>
                      <a:tailEnd type="none" w="med" len="med"/>
                    </a:lnB>
                  </a:tcPr>
                </a:tc>
                <a:tc>
                  <a:txBody>
                    <a:bodyPr/>
                    <a:lstStyle/>
                    <a:p>
                      <a:pPr algn="ctr"/>
                      <a:r>
                        <a:rPr lang="da-DK" sz="1600" b="1" dirty="0" smtClean="0">
                          <a:latin typeface="Arial"/>
                          <a:cs typeface="Arial"/>
                        </a:rPr>
                        <a:t>ALSIDIG IDRÆTSUDØVELSE</a:t>
                      </a:r>
                    </a:p>
                    <a:p>
                      <a:pPr algn="ctr"/>
                      <a:r>
                        <a:rPr lang="da-DK" sz="1200" u="none" strike="noStrike" kern="1200" baseline="0" dirty="0" smtClean="0"/>
                        <a:t>7. kl.: </a:t>
                      </a:r>
                      <a:r>
                        <a:rPr lang="da-DK" sz="1200" dirty="0" smtClean="0"/>
                        <a:t>Eleven kan anvende sammensatte bevægelser</a:t>
                      </a:r>
                      <a:r>
                        <a:rPr lang="da-DK" sz="1200" baseline="0" dirty="0" smtClean="0"/>
                        <a:t> i udvikling af idrætsaktiviteter</a:t>
                      </a:r>
                    </a:p>
                    <a:p>
                      <a:pPr algn="ctr"/>
                      <a:r>
                        <a:rPr lang="da-DK" sz="1200" u="none" strike="noStrike" kern="1200" baseline="0" dirty="0" smtClean="0"/>
                        <a:t>9. kl.: </a:t>
                      </a:r>
                      <a:r>
                        <a:rPr lang="da-DK" sz="1200" baseline="0" dirty="0" smtClean="0"/>
                        <a:t>Eleven kan anvende komplekse bevægelsesmønstre i udvikling af en alsidig praksis</a:t>
                      </a:r>
                      <a:endParaRPr lang="da-DK" sz="1200" b="0" dirty="0">
                        <a:latin typeface="Arial"/>
                        <a:cs typeface="Arial"/>
                      </a:endParaRPr>
                    </a:p>
                  </a:txBody>
                  <a:tcPr marL="68580" marR="68580" marT="66040" marB="66040">
                    <a:lnB w="12700" cap="flat" cmpd="sng" algn="ctr">
                      <a:solidFill>
                        <a:scrgbClr r="0" g="0" b="0"/>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b="1" u="none" strike="noStrike" kern="1200" baseline="0" dirty="0" smtClean="0">
                          <a:latin typeface="Arial"/>
                          <a:cs typeface="Arial"/>
                        </a:rPr>
                        <a:t>IDRÆTSKULTUR OG RELATIONER</a:t>
                      </a:r>
                    </a:p>
                    <a:p>
                      <a:pPr marL="0" marR="0" indent="0" algn="ctr" defTabSz="457200" rtl="0" eaLnBrk="1" fontAlgn="auto" latinLnBrk="0" hangingPunct="1">
                        <a:lnSpc>
                          <a:spcPct val="100000"/>
                        </a:lnSpc>
                        <a:spcBef>
                          <a:spcPts val="0"/>
                        </a:spcBef>
                        <a:spcAft>
                          <a:spcPts val="0"/>
                        </a:spcAft>
                        <a:buClrTx/>
                        <a:buSzTx/>
                        <a:buFontTx/>
                        <a:buNone/>
                        <a:tabLst/>
                        <a:defRPr/>
                      </a:pPr>
                      <a:endParaRPr lang="da-DK" sz="1200" u="none" strike="noStrike" kern="12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da-DK" sz="1200" u="none" strike="noStrike" kern="1200" baseline="0" dirty="0" smtClean="0"/>
                        <a:t>7. kl.: Eleven kan analysere idrætskulturelle normer, værdier og relationer. </a:t>
                      </a:r>
                    </a:p>
                    <a:p>
                      <a:pPr marL="0" marR="0" indent="0" algn="ctr" defTabSz="457200" rtl="0" eaLnBrk="1" fontAlgn="auto" latinLnBrk="0" hangingPunct="1">
                        <a:lnSpc>
                          <a:spcPct val="100000"/>
                        </a:lnSpc>
                        <a:spcBef>
                          <a:spcPts val="0"/>
                        </a:spcBef>
                        <a:spcAft>
                          <a:spcPts val="0"/>
                        </a:spcAft>
                        <a:buClrTx/>
                        <a:buSzTx/>
                        <a:buFontTx/>
                        <a:buNone/>
                        <a:tabLst/>
                        <a:defRPr/>
                      </a:pPr>
                      <a:r>
                        <a:rPr lang="da-DK" sz="1200" u="none" strike="noStrike" kern="1200" baseline="0" dirty="0" smtClean="0"/>
                        <a:t>9. kl.: Eleven kan vurdere idrætskulturelle normer, værdier og relationer i et samfundsmæssigt perspektiv.</a:t>
                      </a:r>
                      <a:r>
                        <a:rPr lang="da-DK" sz="1700" u="none" strike="noStrike" kern="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endParaRPr lang="da-DK" sz="2000" b="0" i="0" u="none" strike="noStrike" kern="1200" baseline="0" dirty="0" smtClean="0">
                        <a:solidFill>
                          <a:schemeClr val="lt1"/>
                        </a:solidFill>
                        <a:latin typeface="Arial"/>
                        <a:ea typeface="+mn-ea"/>
                        <a:cs typeface="Arial"/>
                      </a:endParaRPr>
                    </a:p>
                  </a:txBody>
                  <a:tcPr marL="68580" marR="68580" marT="66040" marB="66040">
                    <a:lnB w="12700" cap="flat" cmpd="sng" algn="ctr">
                      <a:solidFill>
                        <a:scrgbClr r="0" g="0" b="0"/>
                      </a:solidFill>
                      <a:prstDash val="solid"/>
                      <a:round/>
                      <a:headEnd type="none" w="med" len="med"/>
                      <a:tailEnd type="none" w="med" len="med"/>
                    </a:lnB>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400" b="0" i="0" u="none" strike="noStrike" kern="1200" baseline="0" dirty="0" smtClean="0">
                        <a:solidFill>
                          <a:schemeClr val="lt1"/>
                        </a:solidFill>
                        <a:latin typeface="Arial"/>
                        <a:ea typeface="+mn-ea"/>
                        <a:cs typeface="Arial"/>
                      </a:endParaRPr>
                    </a:p>
                  </a:txBody>
                  <a:tcPr/>
                </a:tc>
                <a:extLst>
                  <a:ext uri="{0D108BD9-81ED-4DB2-BD59-A6C34878D82A}">
                    <a16:rowId xmlns:a16="http://schemas.microsoft.com/office/drawing/2014/main" val="10000"/>
                  </a:ext>
                </a:extLst>
              </a:tr>
              <a:tr h="577251">
                <a:tc>
                  <a:txBody>
                    <a:bodyPr/>
                    <a:lstStyle/>
                    <a:p>
                      <a:pPr algn="ctr"/>
                      <a:endParaRPr lang="da-DK" sz="1700" dirty="0">
                        <a:latin typeface="Arial"/>
                        <a:cs typeface="Arial"/>
                      </a:endParaRPr>
                    </a:p>
                  </a:txBody>
                  <a:tcPr marL="68580" marR="68580" marT="66040" marB="660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da-DK" sz="1400" dirty="0" smtClean="0">
                          <a:latin typeface="Arial"/>
                          <a:cs typeface="Arial"/>
                        </a:rPr>
                        <a:t>BOLDSPIL OG BOLDBASIS</a:t>
                      </a:r>
                      <a:endParaRPr lang="da-DK" sz="1400" dirty="0">
                        <a:latin typeface="Arial"/>
                        <a:cs typeface="Arial"/>
                      </a:endParaRPr>
                    </a:p>
                  </a:txBody>
                  <a:tcPr marL="68580" marR="68580" marT="66040" marB="660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400" u="none" strike="noStrike" kern="1200" baseline="0" dirty="0" smtClean="0">
                          <a:latin typeface="Arial"/>
                          <a:cs typeface="Arial"/>
                        </a:rPr>
                        <a:t>SAMARBEJDE OG ANSVAR</a:t>
                      </a:r>
                      <a:endParaRPr lang="da-DK" sz="1400" b="0" i="0" u="none" strike="noStrike" kern="1200" baseline="0" dirty="0" smtClean="0">
                        <a:solidFill>
                          <a:schemeClr val="lt1"/>
                        </a:solidFill>
                        <a:latin typeface="Arial"/>
                        <a:ea typeface="+mn-ea"/>
                        <a:cs typeface="Arial"/>
                      </a:endParaRPr>
                    </a:p>
                  </a:txBody>
                  <a:tcPr marL="68580" marR="68580" marT="66040" marB="660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400" u="none" strike="noStrike" kern="1200" baseline="0" dirty="0" smtClean="0">
                          <a:latin typeface="Arial"/>
                          <a:cs typeface="Arial"/>
                        </a:rPr>
                        <a:t>NORMER OG VÆRDIER</a:t>
                      </a:r>
                      <a:endParaRPr lang="da-DK" sz="1400" b="0" i="0" u="none" strike="noStrike" kern="1200" baseline="0" dirty="0" smtClean="0">
                        <a:solidFill>
                          <a:schemeClr val="lt1"/>
                        </a:solidFill>
                        <a:latin typeface="Arial"/>
                        <a:ea typeface="+mn-ea"/>
                        <a:cs typeface="Arial"/>
                      </a:endParaRPr>
                    </a:p>
                  </a:txBody>
                  <a:tcPr marL="68580" marR="68580" marT="66040" marB="6604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3048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2000" u="none" strike="noStrike" kern="1200" baseline="0" dirty="0" smtClean="0"/>
                        <a:t>EFTER 7. KLASSE</a:t>
                      </a:r>
                      <a:endParaRPr lang="da-DK" sz="2000" b="1" i="0" u="none" strike="noStrike" kern="1200" baseline="0" dirty="0" smtClean="0">
                        <a:solidFill>
                          <a:schemeClr val="dk1"/>
                        </a:solidFill>
                        <a:latin typeface="Arial"/>
                        <a:ea typeface="+mn-ea"/>
                        <a:cs typeface="Arial"/>
                      </a:endParaRPr>
                    </a:p>
                  </a:txBody>
                  <a:tcPr marL="68580" marR="68580" marT="66040" marB="66040" vert="vert"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beherske grundlæggende teknikker i boldspil.</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	</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grundlæggende tekniske elementer i boldspil.</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anvende regler og taktik i udvikling af boldspil.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regler og taktiske muligheder i boldspil.	</a:t>
                      </a:r>
                      <a:endParaRPr lang="da-DK" sz="1200" b="0" i="0" u="none" strike="noStrike" kern="1200" baseline="0" dirty="0" smtClean="0">
                        <a:solidFill>
                          <a:schemeClr val="dk1"/>
                        </a:solidFill>
                        <a:latin typeface="Arial"/>
                        <a:ea typeface="+mn-ea"/>
                        <a:cs typeface="Arial"/>
                      </a:endParaRPr>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samarbejde i idrætsaktiviteter.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samarbejdsmetoder.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indgå konstruktivt i løsning af idrætslige opgaver med andre.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processer i gruppearbejde.</a:t>
                      </a:r>
                      <a:r>
                        <a:rPr lang="da-DK" sz="1800" u="none" strike="noStrike" kern="1200" baseline="0" dirty="0" smtClean="0"/>
                        <a:t>	</a:t>
                      </a:r>
                      <a:endParaRPr lang="da-DK" sz="1800" b="0" i="0" u="none" strike="noStrike" kern="1200" baseline="0" dirty="0" smtClean="0">
                        <a:solidFill>
                          <a:schemeClr val="dk1"/>
                        </a:solidFill>
                        <a:latin typeface="Arial"/>
                        <a:ea typeface="+mn-ea"/>
                        <a:cs typeface="Arial"/>
                      </a:endParaRPr>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80000"/>
                        </a:lnSpc>
                      </a:pPr>
                      <a:r>
                        <a:rPr lang="da-DK" sz="1200" dirty="0" smtClean="0"/>
                        <a:t>Eleven</a:t>
                      </a:r>
                      <a:r>
                        <a:rPr lang="da-DK" sz="1200" baseline="0" dirty="0" smtClean="0"/>
                        <a:t> kan analysere normer og værdier i idrætskultur</a:t>
                      </a:r>
                    </a:p>
                    <a:p>
                      <a:pPr>
                        <a:lnSpc>
                          <a:spcPct val="80000"/>
                        </a:lnSpc>
                      </a:pPr>
                      <a:endParaRPr lang="da-DK" sz="120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dirty="0" smtClean="0"/>
                        <a:t>Eleven</a:t>
                      </a:r>
                      <a:r>
                        <a:rPr lang="da-DK" sz="1200" baseline="0" dirty="0" smtClean="0"/>
                        <a:t> har viden om normer og værdier i idrætskultur</a:t>
                      </a:r>
                    </a:p>
                    <a:p>
                      <a:pPr>
                        <a:lnSpc>
                          <a:spcPct val="80000"/>
                        </a:lnSpc>
                      </a:pPr>
                      <a:endParaRPr lang="da-DK" sz="1200" dirty="0">
                        <a:latin typeface="Arial"/>
                        <a:cs typeface="Arial"/>
                      </a:endParaRPr>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8119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2000" u="none" strike="noStrike" kern="1200" baseline="0" dirty="0" smtClean="0"/>
                        <a:t>EFTER 9. KLASSE</a:t>
                      </a:r>
                      <a:endParaRPr lang="da-DK" sz="2000" b="1" i="0" u="none" strike="noStrike" kern="1200" baseline="0" dirty="0" smtClean="0">
                        <a:solidFill>
                          <a:schemeClr val="dk1"/>
                        </a:solidFill>
                        <a:latin typeface="Arial"/>
                        <a:ea typeface="+mn-ea"/>
                        <a:cs typeface="Arial"/>
                      </a:endParaRPr>
                    </a:p>
                  </a:txBody>
                  <a:tcPr marL="68580" marR="68580" marT="66040" marB="66040" vert="vert" anchor="ctr">
                    <a:lnT w="1270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beherske tekniske og taktiske elementer i boldspil.</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	</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samspil mellem teknik og taktik i boldspil.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udvikle boldspil.</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	</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spilkonstruktion.</a:t>
                      </a:r>
                      <a:r>
                        <a:rPr lang="da-DK" sz="1800" u="none" strike="noStrike" kern="1200" baseline="0" dirty="0" smtClean="0"/>
                        <a:t>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b="0" i="0" u="none" strike="noStrike" kern="1200" baseline="0" dirty="0" smtClean="0">
                        <a:solidFill>
                          <a:schemeClr val="dk1"/>
                        </a:solidFill>
                        <a:latin typeface="Arial"/>
                        <a:ea typeface="+mn-ea"/>
                        <a:cs typeface="Arial"/>
                      </a:endParaRPr>
                    </a:p>
                  </a:txBody>
                  <a:tcPr marL="68580" marR="68580" marT="66040" marB="66040">
                    <a:lnT w="1270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vurdere samspillet mellem individ og fællesskab i idrætsaktiviteter.</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muligheder og forpligtelser i idrætsfælles-skaber.	</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	</a:t>
                      </a:r>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udvikle konstruktive samarbejdsrelationer i idrætslige aktiviteter.</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a:t>
                      </a:r>
                      <a:r>
                        <a:rPr lang="da-DK" sz="1200" u="none" strike="noStrike" kern="1200" baseline="0" dirty="0" err="1" smtClean="0"/>
                        <a:t>sam</a:t>
                      </a:r>
                      <a:r>
                        <a:rPr lang="da-DK" sz="1200" u="none" strike="noStrike" kern="1200" baseline="0" dirty="0" smtClean="0"/>
                        <a:t>-arbejdsmetoder inden for alsidige idrætsaktiviteter.	</a:t>
                      </a:r>
                      <a:endParaRPr lang="da-DK" sz="1200" b="0" i="0" u="none" strike="noStrike" kern="1200" baseline="0" dirty="0" smtClean="0">
                        <a:solidFill>
                          <a:schemeClr val="dk1"/>
                        </a:solidFill>
                        <a:latin typeface="Arial"/>
                        <a:ea typeface="+mn-ea"/>
                        <a:cs typeface="Arial"/>
                      </a:endParaRPr>
                    </a:p>
                  </a:txBody>
                  <a:tcPr marL="68580" marR="68580" marT="66040" marB="66040">
                    <a:lnT w="1270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kan vurdere udviklingen af normer, værdier og etik i idrætskultur.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da-DK" sz="1200" u="none" strike="noStrike" kern="1200" baseline="0" dirty="0" smtClean="0"/>
                        <a:t>Eleven har viden om udviklingen af normer, værdier og etik i idrætskultur. </a:t>
                      </a:r>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marL="0" marR="0" indent="0" algn="l" defTabSz="457200" rtl="0" eaLnBrk="1" fontAlgn="auto" latinLnBrk="0" hangingPunct="1">
                        <a:lnSpc>
                          <a:spcPct val="80000"/>
                        </a:lnSpc>
                        <a:spcBef>
                          <a:spcPts val="0"/>
                        </a:spcBef>
                        <a:spcAft>
                          <a:spcPts val="0"/>
                        </a:spcAft>
                        <a:buClrTx/>
                        <a:buSzTx/>
                        <a:buFontTx/>
                        <a:buNone/>
                        <a:tabLst/>
                        <a:defRPr/>
                      </a:pPr>
                      <a:endParaRPr lang="da-DK" sz="1200" u="none" strike="noStrike" kern="1200" baseline="0" dirty="0" smtClean="0"/>
                    </a:p>
                    <a:p>
                      <a:pPr>
                        <a:lnSpc>
                          <a:spcPct val="80000"/>
                        </a:lnSpc>
                      </a:pPr>
                      <a:endParaRPr lang="da-DK" sz="1200" dirty="0">
                        <a:latin typeface="Arial"/>
                        <a:cs typeface="Arial"/>
                      </a:endParaRPr>
                    </a:p>
                  </a:txBody>
                  <a:tcPr marL="68580" marR="68580" marT="66040" marB="66040">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pic>
        <p:nvPicPr>
          <p:cNvPr id="5" name="Billede 4"/>
          <p:cNvPicPr>
            <a:picLocks noChangeAspect="1"/>
          </p:cNvPicPr>
          <p:nvPr/>
        </p:nvPicPr>
        <p:blipFill>
          <a:blip r:embed="rId2"/>
          <a:stretch>
            <a:fillRect/>
          </a:stretch>
        </p:blipFill>
        <p:spPr>
          <a:xfrm>
            <a:off x="4952955" y="46246"/>
            <a:ext cx="1794615" cy="512740"/>
          </a:xfrm>
          <a:prstGeom prst="rect">
            <a:avLst/>
          </a:prstGeom>
        </p:spPr>
      </p:pic>
    </p:spTree>
    <p:extLst>
      <p:ext uri="{BB962C8B-B14F-4D97-AF65-F5344CB8AC3E}">
        <p14:creationId xmlns:p14="http://schemas.microsoft.com/office/powerpoint/2010/main" val="3169733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15261"/>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0" y="15261"/>
            <a:ext cx="4952955" cy="805010"/>
          </a:xfrm>
        </p:spPr>
        <p:txBody>
          <a:bodyPr>
            <a:normAutofit fontScale="90000"/>
          </a:bodyPr>
          <a:lstStyle/>
          <a:p>
            <a:r>
              <a:rPr lang="da-DK" sz="3200" dirty="0" smtClean="0">
                <a:solidFill>
                  <a:schemeClr val="bg1"/>
                </a:solidFill>
                <a:latin typeface="Arial"/>
                <a:cs typeface="Arial"/>
              </a:rPr>
              <a:t>Fra boldbasis til </a:t>
            </a:r>
            <a:r>
              <a:rPr lang="da-DK" sz="3200" dirty="0" err="1" smtClean="0">
                <a:solidFill>
                  <a:schemeClr val="bg1"/>
                </a:solidFill>
                <a:latin typeface="Arial"/>
                <a:cs typeface="Arial"/>
              </a:rPr>
              <a:t>ultimatebold</a:t>
            </a:r>
            <a:r>
              <a:rPr lang="da-DK" sz="3200" dirty="0" smtClean="0">
                <a:solidFill>
                  <a:schemeClr val="bg1"/>
                </a:solidFill>
                <a:latin typeface="Arial"/>
                <a:cs typeface="Arial"/>
              </a:rPr>
              <a:t> – teoretiske modeller</a:t>
            </a:r>
            <a:endParaRPr lang="da-DK" sz="3200" dirty="0">
              <a:solidFill>
                <a:schemeClr val="bg1"/>
              </a:solidFill>
              <a:latin typeface="Arial"/>
              <a:cs typeface="Arial"/>
            </a:endParaRPr>
          </a:p>
        </p:txBody>
      </p:sp>
      <p:pic>
        <p:nvPicPr>
          <p:cNvPr id="5" name="Billede 4"/>
          <p:cNvPicPr>
            <a:picLocks noChangeAspect="1"/>
          </p:cNvPicPr>
          <p:nvPr/>
        </p:nvPicPr>
        <p:blipFill>
          <a:blip r:embed="rId2"/>
          <a:stretch>
            <a:fillRect/>
          </a:stretch>
        </p:blipFill>
        <p:spPr>
          <a:xfrm>
            <a:off x="4952955" y="46246"/>
            <a:ext cx="1794615" cy="512740"/>
          </a:xfrm>
          <a:prstGeom prst="rect">
            <a:avLst/>
          </a:prstGeom>
        </p:spPr>
      </p:pic>
      <p:pic>
        <p:nvPicPr>
          <p:cNvPr id="6" name="Billede 5"/>
          <p:cNvPicPr>
            <a:picLocks noChangeAspect="1"/>
          </p:cNvPicPr>
          <p:nvPr/>
        </p:nvPicPr>
        <p:blipFill>
          <a:blip r:embed="rId3"/>
          <a:stretch>
            <a:fillRect/>
          </a:stretch>
        </p:blipFill>
        <p:spPr>
          <a:xfrm>
            <a:off x="432290" y="1118718"/>
            <a:ext cx="5857674" cy="5457401"/>
          </a:xfrm>
          <a:prstGeom prst="rect">
            <a:avLst/>
          </a:prstGeom>
        </p:spPr>
      </p:pic>
      <p:sp>
        <p:nvSpPr>
          <p:cNvPr id="7" name="Tekstfelt 6"/>
          <p:cNvSpPr txBox="1"/>
          <p:nvPr/>
        </p:nvSpPr>
        <p:spPr>
          <a:xfrm>
            <a:off x="97031" y="7046183"/>
            <a:ext cx="6663937" cy="1600438"/>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da-DK" sz="1400" b="1" dirty="0" smtClean="0"/>
              <a:t>BOLDSPILS-DUGEN</a:t>
            </a:r>
            <a:r>
              <a:rPr lang="da-DK" sz="1400" dirty="0" smtClean="0"/>
              <a:t> giver bred indsigt i forskellige boldspilsfamilier </a:t>
            </a:r>
          </a:p>
          <a:p>
            <a:pPr marL="285750" indent="-285750">
              <a:buFont typeface="Arial" panose="020B0604020202020204" pitchFamily="34" charset="0"/>
              <a:buChar char="•"/>
            </a:pPr>
            <a:r>
              <a:rPr lang="da-DK" sz="1400" b="1" dirty="0" smtClean="0"/>
              <a:t>BOLDSPILSTRAPPEN</a:t>
            </a:r>
            <a:r>
              <a:rPr lang="da-DK" sz="1400" dirty="0" smtClean="0"/>
              <a:t> er et bud på hvordan man kan arbejde med forskellige måder at strukturere sine boldspilsaktiviteter. </a:t>
            </a:r>
          </a:p>
          <a:p>
            <a:pPr marL="285750" indent="-285750">
              <a:buFont typeface="Arial" panose="020B0604020202020204" pitchFamily="34" charset="0"/>
              <a:buChar char="•"/>
            </a:pPr>
            <a:r>
              <a:rPr lang="da-DK" sz="1400" b="1" dirty="0" smtClean="0"/>
              <a:t>TEAMTILGANGEN</a:t>
            </a:r>
            <a:r>
              <a:rPr lang="da-DK" sz="1400" dirty="0" smtClean="0"/>
              <a:t> er model, der skitserer 3 tilgange til at lære boldspil, en teknisk, en taktisk eller en teamtilgang. I nærværende workshop er der fokus på den taktiske tilgang samt team-tilgangen</a:t>
            </a:r>
          </a:p>
          <a:p>
            <a:endParaRPr lang="da-DK" sz="1400" dirty="0"/>
          </a:p>
        </p:txBody>
      </p:sp>
    </p:spTree>
    <p:extLst>
      <p:ext uri="{BB962C8B-B14F-4D97-AF65-F5344CB8AC3E}">
        <p14:creationId xmlns:p14="http://schemas.microsoft.com/office/powerpoint/2010/main" val="156278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15261"/>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0" y="15261"/>
            <a:ext cx="4952955" cy="805010"/>
          </a:xfrm>
        </p:spPr>
        <p:txBody>
          <a:bodyPr>
            <a:normAutofit fontScale="90000"/>
          </a:bodyPr>
          <a:lstStyle/>
          <a:p>
            <a:r>
              <a:rPr lang="da-DK" sz="3200" dirty="0" smtClean="0">
                <a:solidFill>
                  <a:schemeClr val="bg1"/>
                </a:solidFill>
                <a:latin typeface="Arial"/>
                <a:cs typeface="Arial"/>
              </a:rPr>
              <a:t>Fra boldbasis til </a:t>
            </a:r>
            <a:r>
              <a:rPr lang="da-DK" sz="3200" dirty="0" err="1" smtClean="0">
                <a:solidFill>
                  <a:schemeClr val="bg1"/>
                </a:solidFill>
                <a:latin typeface="Arial"/>
                <a:cs typeface="Arial"/>
              </a:rPr>
              <a:t>ultimatebold</a:t>
            </a:r>
            <a:r>
              <a:rPr lang="da-DK" sz="3200" dirty="0" smtClean="0">
                <a:solidFill>
                  <a:schemeClr val="bg1"/>
                </a:solidFill>
                <a:latin typeface="Arial"/>
                <a:cs typeface="Arial"/>
              </a:rPr>
              <a:t> – teoretiske modeller</a:t>
            </a:r>
            <a:endParaRPr lang="da-DK" sz="3200" dirty="0">
              <a:solidFill>
                <a:schemeClr val="bg1"/>
              </a:solidFill>
              <a:latin typeface="Arial"/>
              <a:cs typeface="Arial"/>
            </a:endParaRPr>
          </a:p>
        </p:txBody>
      </p:sp>
      <p:pic>
        <p:nvPicPr>
          <p:cNvPr id="5" name="Billede 4"/>
          <p:cNvPicPr>
            <a:picLocks noChangeAspect="1"/>
          </p:cNvPicPr>
          <p:nvPr/>
        </p:nvPicPr>
        <p:blipFill>
          <a:blip r:embed="rId2"/>
          <a:stretch>
            <a:fillRect/>
          </a:stretch>
        </p:blipFill>
        <p:spPr>
          <a:xfrm>
            <a:off x="4952955" y="46246"/>
            <a:ext cx="1794615" cy="512740"/>
          </a:xfrm>
          <a:prstGeom prst="rect">
            <a:avLst/>
          </a:prstGeom>
        </p:spPr>
      </p:pic>
      <p:pic>
        <p:nvPicPr>
          <p:cNvPr id="6" name="Pladsholder til indhold 3"/>
          <p:cNvPicPr>
            <a:picLocks noGrp="1" noChangeAspect="1"/>
          </p:cNvPicPr>
          <p:nvPr>
            <p:ph idx="1"/>
          </p:nvPr>
        </p:nvPicPr>
        <p:blipFill rotWithShape="1">
          <a:blip r:embed="rId3"/>
          <a:srcRect t="-377" b="-63"/>
          <a:stretch/>
        </p:blipFill>
        <p:spPr>
          <a:xfrm>
            <a:off x="83633" y="1047167"/>
            <a:ext cx="6663937" cy="5730149"/>
          </a:xfrm>
          <a:effectLst>
            <a:glow rad="38100">
              <a:schemeClr val="tx1">
                <a:alpha val="66000"/>
              </a:schemeClr>
            </a:glow>
          </a:effectLst>
        </p:spPr>
      </p:pic>
      <p:sp>
        <p:nvSpPr>
          <p:cNvPr id="7" name="Tekstfelt 6"/>
          <p:cNvSpPr txBox="1"/>
          <p:nvPr/>
        </p:nvSpPr>
        <p:spPr>
          <a:xfrm>
            <a:off x="83633" y="7046183"/>
            <a:ext cx="6663937" cy="2031325"/>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da-DK" sz="1400" b="1" dirty="0" smtClean="0"/>
              <a:t>KAOSBOLDSPILMODELLEN</a:t>
            </a:r>
            <a:r>
              <a:rPr lang="da-DK" sz="1400" dirty="0" smtClean="0"/>
              <a:t> fokuser udelukkende på den kategori, der kaldes kaosboldspil og de faser der indgår i den kategori: Grundspil, gennembrudsspil, forsvarsspil samt at kaosboldspil som oftest er fyldt med omstillinger mellem disse faser. </a:t>
            </a:r>
          </a:p>
          <a:p>
            <a:pPr marL="285750" indent="-285750">
              <a:buFont typeface="Arial" panose="020B0604020202020204" pitchFamily="34" charset="0"/>
              <a:buChar char="•"/>
            </a:pPr>
            <a:r>
              <a:rPr lang="da-DK" sz="1400" dirty="0" smtClean="0"/>
              <a:t>Kaosboldspilsmodellen giver ligeledes fire overordnede begreber (relationer, rum, kommunikation og tid) der kan bruges til at forstå forskellene mellem faserne.</a:t>
            </a:r>
          </a:p>
          <a:p>
            <a:pPr marL="285750" indent="-285750">
              <a:buFont typeface="Arial" panose="020B0604020202020204" pitchFamily="34" charset="0"/>
              <a:buChar char="•"/>
            </a:pPr>
            <a:r>
              <a:rPr lang="da-DK" sz="1400" b="1" dirty="0" smtClean="0"/>
              <a:t>OBS</a:t>
            </a:r>
            <a:r>
              <a:rPr lang="da-DK" sz="1400" dirty="0" smtClean="0"/>
              <a:t>: Kaosboldspilmodellen er under udvikling og udkommer formentlig i slutningen af 2019. </a:t>
            </a:r>
          </a:p>
          <a:p>
            <a:endParaRPr lang="da-DK" sz="1400" dirty="0"/>
          </a:p>
        </p:txBody>
      </p:sp>
    </p:spTree>
    <p:extLst>
      <p:ext uri="{BB962C8B-B14F-4D97-AF65-F5344CB8AC3E}">
        <p14:creationId xmlns:p14="http://schemas.microsoft.com/office/powerpoint/2010/main" val="241557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15261"/>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0" y="15261"/>
            <a:ext cx="4952955" cy="805010"/>
          </a:xfrm>
        </p:spPr>
        <p:txBody>
          <a:bodyPr>
            <a:normAutofit fontScale="90000"/>
          </a:bodyPr>
          <a:lstStyle/>
          <a:p>
            <a:r>
              <a:rPr lang="da-DK" sz="3200" dirty="0" smtClean="0">
                <a:solidFill>
                  <a:schemeClr val="bg1"/>
                </a:solidFill>
                <a:latin typeface="Arial"/>
                <a:cs typeface="Arial"/>
              </a:rPr>
              <a:t>Fra boldbasis til </a:t>
            </a:r>
            <a:r>
              <a:rPr lang="da-DK" sz="3200" dirty="0" err="1" smtClean="0">
                <a:solidFill>
                  <a:schemeClr val="bg1"/>
                </a:solidFill>
                <a:latin typeface="Arial"/>
                <a:cs typeface="Arial"/>
              </a:rPr>
              <a:t>ultimatebold</a:t>
            </a:r>
            <a:r>
              <a:rPr lang="da-DK" sz="3200" dirty="0" smtClean="0">
                <a:solidFill>
                  <a:schemeClr val="bg1"/>
                </a:solidFill>
                <a:latin typeface="Arial"/>
                <a:cs typeface="Arial"/>
              </a:rPr>
              <a:t> - aktiviteter</a:t>
            </a:r>
            <a:endParaRPr lang="da-DK" sz="3200" dirty="0">
              <a:solidFill>
                <a:schemeClr val="bg1"/>
              </a:solidFill>
              <a:latin typeface="Arial"/>
              <a:cs typeface="Arial"/>
            </a:endParaRPr>
          </a:p>
        </p:txBody>
      </p:sp>
      <p:graphicFrame>
        <p:nvGraphicFramePr>
          <p:cNvPr id="4" name="Tabel 3"/>
          <p:cNvGraphicFramePr>
            <a:graphicFrameLocks noGrp="1"/>
          </p:cNvGraphicFramePr>
          <p:nvPr>
            <p:extLst>
              <p:ext uri="{D42A27DB-BD31-4B8C-83A1-F6EECF244321}">
                <p14:modId xmlns:p14="http://schemas.microsoft.com/office/powerpoint/2010/main" val="3676597430"/>
              </p:ext>
            </p:extLst>
          </p:nvPr>
        </p:nvGraphicFramePr>
        <p:xfrm>
          <a:off x="152843" y="1602376"/>
          <a:ext cx="6570779" cy="7635372"/>
        </p:xfrm>
        <a:graphic>
          <a:graphicData uri="http://schemas.openxmlformats.org/drawingml/2006/table">
            <a:tbl>
              <a:tblPr firstRow="1" bandRow="1">
                <a:tableStyleId>{2D5ABB26-0587-4C30-8999-92F81FD0307C}</a:tableStyleId>
              </a:tblPr>
              <a:tblGrid>
                <a:gridCol w="1261664">
                  <a:extLst>
                    <a:ext uri="{9D8B030D-6E8A-4147-A177-3AD203B41FA5}">
                      <a16:colId xmlns:a16="http://schemas.microsoft.com/office/drawing/2014/main" val="20000"/>
                    </a:ext>
                  </a:extLst>
                </a:gridCol>
                <a:gridCol w="1735128">
                  <a:extLst>
                    <a:ext uri="{9D8B030D-6E8A-4147-A177-3AD203B41FA5}">
                      <a16:colId xmlns:a16="http://schemas.microsoft.com/office/drawing/2014/main" val="20001"/>
                    </a:ext>
                  </a:extLst>
                </a:gridCol>
                <a:gridCol w="3573987">
                  <a:extLst>
                    <a:ext uri="{9D8B030D-6E8A-4147-A177-3AD203B41FA5}">
                      <a16:colId xmlns:a16="http://schemas.microsoft.com/office/drawing/2014/main" val="20002"/>
                    </a:ext>
                  </a:extLst>
                </a:gridCol>
              </a:tblGrid>
              <a:tr h="556500">
                <a:tc>
                  <a:txBody>
                    <a:bodyPr/>
                    <a:lstStyle/>
                    <a:p>
                      <a:pPr algn="ctr"/>
                      <a:r>
                        <a:rPr lang="da-DK" sz="2400" dirty="0" smtClean="0"/>
                        <a:t>Aktivitet</a:t>
                      </a:r>
                      <a:endParaRPr lang="da-DK" sz="2400" dirty="0"/>
                    </a:p>
                  </a:txBody>
                  <a:tcPr marL="68580" marR="68580" marT="66040" marB="66040">
                    <a:lnB w="12700" cap="flat" cmpd="sng" algn="ctr">
                      <a:solidFill>
                        <a:scrgbClr r="0" g="0" b="0"/>
                      </a:solidFill>
                      <a:prstDash val="solid"/>
                      <a:round/>
                      <a:headEnd type="none" w="med" len="med"/>
                      <a:tailEnd type="none" w="med" len="med"/>
                    </a:lnB>
                  </a:tcPr>
                </a:tc>
                <a:tc>
                  <a:txBody>
                    <a:bodyPr/>
                    <a:lstStyle/>
                    <a:p>
                      <a:pPr algn="ctr"/>
                      <a:r>
                        <a:rPr lang="da-DK" sz="2400" dirty="0" smtClean="0"/>
                        <a:t>Fokus </a:t>
                      </a:r>
                      <a:endParaRPr lang="da-DK" sz="2400" dirty="0"/>
                    </a:p>
                  </a:txBody>
                  <a:tcPr marL="68580" marR="68580" marT="66040" marB="66040">
                    <a:lnB w="12700" cap="flat" cmpd="sng" algn="ctr">
                      <a:solidFill>
                        <a:scrgbClr r="0" g="0" b="0"/>
                      </a:solidFill>
                      <a:prstDash val="solid"/>
                      <a:round/>
                      <a:headEnd type="none" w="med" len="med"/>
                      <a:tailEnd type="none" w="med" len="med"/>
                    </a:lnB>
                  </a:tcPr>
                </a:tc>
                <a:tc>
                  <a:txBody>
                    <a:bodyPr/>
                    <a:lstStyle/>
                    <a:p>
                      <a:pPr algn="ctr"/>
                      <a:r>
                        <a:rPr lang="da-DK" sz="2400" dirty="0" smtClean="0"/>
                        <a:t>Regler</a:t>
                      </a:r>
                      <a:endParaRPr lang="da-DK" sz="2400" dirty="0"/>
                    </a:p>
                  </a:txBody>
                  <a:tcPr marL="68580" marR="68580" marT="66040" marB="66040">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63988">
                <a:tc>
                  <a:txBody>
                    <a:bodyPr/>
                    <a:lstStyle/>
                    <a:p>
                      <a:r>
                        <a:rPr lang="da-DK" sz="1200" dirty="0" smtClean="0"/>
                        <a:t>4</a:t>
                      </a:r>
                      <a:r>
                        <a:rPr lang="da-DK" sz="1200" baseline="0" dirty="0" smtClean="0"/>
                        <a:t> x 4 mod 0 (1/4 bane)</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Kommunikation - øjenkontakt</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Bolden afleveres i rækkefølgen</a:t>
                      </a:r>
                      <a:r>
                        <a:rPr lang="da-DK" sz="1200" baseline="0" dirty="0" smtClean="0"/>
                        <a:t>: 1-2-3-4</a:t>
                      </a:r>
                      <a:endParaRPr lang="da-DK" sz="1200" dirty="0" smtClean="0"/>
                    </a:p>
                    <a:p>
                      <a:r>
                        <a:rPr lang="da-DK" sz="1200" dirty="0" smtClean="0"/>
                        <a:t>Bolden må kun studses</a:t>
                      </a:r>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636308">
                <a:tc>
                  <a:txBody>
                    <a:bodyPr/>
                    <a:lstStyle/>
                    <a:p>
                      <a:r>
                        <a:rPr lang="da-DK" sz="1200" dirty="0" smtClean="0"/>
                        <a:t>4 x 4 mod 4 (hele banen)</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dirty="0" smtClean="0"/>
                        <a:t>Kommunikation – </a:t>
                      </a:r>
                    </a:p>
                    <a:p>
                      <a:pPr marL="342900" marR="0" indent="-342900" algn="l" defTabSz="457200" rtl="0" eaLnBrk="1" fontAlgn="auto" latinLnBrk="0" hangingPunct="1">
                        <a:lnSpc>
                          <a:spcPct val="100000"/>
                        </a:lnSpc>
                        <a:spcBef>
                          <a:spcPts val="0"/>
                        </a:spcBef>
                        <a:spcAft>
                          <a:spcPts val="0"/>
                        </a:spcAft>
                        <a:buClrTx/>
                        <a:buSzTx/>
                        <a:buFontTx/>
                        <a:buAutoNum type="arabicParenR"/>
                        <a:tabLst/>
                        <a:defRPr/>
                      </a:pPr>
                      <a:r>
                        <a:rPr lang="da-DK" sz="1200" dirty="0" smtClean="0"/>
                        <a:t>Øjenkontakt</a:t>
                      </a:r>
                    </a:p>
                    <a:p>
                      <a:pPr marL="342900" marR="0" indent="-342900" algn="l" defTabSz="457200" rtl="0" eaLnBrk="1" fontAlgn="auto" latinLnBrk="0" hangingPunct="1">
                        <a:lnSpc>
                          <a:spcPct val="100000"/>
                        </a:lnSpc>
                        <a:spcBef>
                          <a:spcPts val="0"/>
                        </a:spcBef>
                        <a:spcAft>
                          <a:spcPts val="0"/>
                        </a:spcAft>
                        <a:buClrTx/>
                        <a:buSzTx/>
                        <a:buFontTx/>
                        <a:buAutoNum type="arabicParenR"/>
                        <a:tabLst/>
                        <a:defRPr/>
                      </a:pPr>
                      <a:r>
                        <a:rPr lang="da-DK" sz="1200" dirty="0" smtClean="0"/>
                        <a:t>Verbalt</a:t>
                      </a:r>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Bolden afleveres i rækkefølgen</a:t>
                      </a:r>
                      <a:r>
                        <a:rPr lang="da-DK" sz="1200" baseline="0" dirty="0" smtClean="0"/>
                        <a:t>: 1-2-3-4</a:t>
                      </a:r>
                      <a:endParaRPr lang="da-DK" sz="1200" dirty="0" smtClean="0"/>
                    </a:p>
                    <a:p>
                      <a:r>
                        <a:rPr lang="da-DK" sz="1200" dirty="0" smtClean="0"/>
                        <a:t>Bolden må kun studses</a:t>
                      </a:r>
                    </a:p>
                    <a:p>
                      <a:r>
                        <a:rPr lang="da-DK" sz="1200" dirty="0" smtClean="0"/>
                        <a:t>Der må højst være 2 spillere fra samme hold i samme område</a:t>
                      </a:r>
                    </a:p>
                    <a:p>
                      <a:r>
                        <a:rPr lang="da-DK" sz="1200" dirty="0" smtClean="0"/>
                        <a:t>Når man har</a:t>
                      </a:r>
                      <a:r>
                        <a:rPr lang="da-DK" sz="1200" baseline="0" dirty="0" smtClean="0"/>
                        <a:t> modtaget/ afleveret bolden i et felt, skal man over i et nyt felt</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386172">
                <a:tc>
                  <a:txBody>
                    <a:bodyPr/>
                    <a:lstStyle/>
                    <a:p>
                      <a:r>
                        <a:rPr lang="da-DK" sz="1200" dirty="0" smtClean="0"/>
                        <a:t>4 x 3 mod 1 </a:t>
                      </a:r>
                      <a:r>
                        <a:rPr lang="da-DK" sz="1200" baseline="0" dirty="0" smtClean="0"/>
                        <a:t>(1/4 bane)</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Kommunikation</a:t>
                      </a:r>
                    </a:p>
                    <a:p>
                      <a:r>
                        <a:rPr lang="da-DK" sz="1200" dirty="0" err="1" smtClean="0"/>
                        <a:t>Spilbarhed</a:t>
                      </a:r>
                      <a:r>
                        <a:rPr lang="da-DK" sz="1200" dirty="0" smtClean="0"/>
                        <a:t>/ afleveringsskygge</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Bolden afleveres i rækkefølgen</a:t>
                      </a:r>
                      <a:r>
                        <a:rPr lang="da-DK" sz="1200" baseline="0" dirty="0" smtClean="0"/>
                        <a:t>: 1-2-3-4</a:t>
                      </a:r>
                      <a:endParaRPr lang="da-DK" sz="1200" dirty="0" smtClean="0"/>
                    </a:p>
                    <a:p>
                      <a:r>
                        <a:rPr lang="da-DK" sz="1200" dirty="0" smtClean="0"/>
                        <a:t>Bolden må kun studses</a:t>
                      </a:r>
                    </a:p>
                    <a:p>
                      <a:r>
                        <a:rPr lang="da-DK" sz="1200" dirty="0" smtClean="0"/>
                        <a:t>Når </a:t>
                      </a:r>
                      <a:r>
                        <a:rPr lang="da-DK" sz="1200" dirty="0" err="1" smtClean="0"/>
                        <a:t>uv</a:t>
                      </a:r>
                      <a:r>
                        <a:rPr lang="da-DK" sz="1200" baseline="0" dirty="0" smtClean="0"/>
                        <a:t> kalder et bestemt nr. (fx 2), løber alle 2’ere over i feltet til højre for og prøver på at få fat i bolden.</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1136036">
                <a:tc>
                  <a:txBody>
                    <a:bodyPr/>
                    <a:lstStyle/>
                    <a:p>
                      <a:r>
                        <a:rPr lang="da-DK" sz="1200" dirty="0" smtClean="0"/>
                        <a:t>Medspil </a:t>
                      </a:r>
                    </a:p>
                    <a:p>
                      <a:r>
                        <a:rPr lang="da-DK" sz="1200" dirty="0" smtClean="0"/>
                        <a:t>4 mod 0</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Timing</a:t>
                      </a:r>
                    </a:p>
                    <a:p>
                      <a:r>
                        <a:rPr lang="da-DK" sz="1200" dirty="0" smtClean="0"/>
                        <a:t>Rytmeskift</a:t>
                      </a:r>
                    </a:p>
                    <a:p>
                      <a:r>
                        <a:rPr lang="da-DK" sz="1200" dirty="0" smtClean="0"/>
                        <a:t>Retningsskift</a:t>
                      </a:r>
                    </a:p>
                    <a:p>
                      <a:r>
                        <a:rPr lang="da-DK" sz="1200" dirty="0" smtClean="0"/>
                        <a:t>Øjenkontakt</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1136036">
                <a:tc>
                  <a:txBody>
                    <a:bodyPr/>
                    <a:lstStyle/>
                    <a:p>
                      <a:r>
                        <a:rPr lang="da-DK" sz="1200" dirty="0" smtClean="0"/>
                        <a:t>Modspil </a:t>
                      </a:r>
                    </a:p>
                    <a:p>
                      <a:r>
                        <a:rPr lang="da-DK" sz="1200" dirty="0" smtClean="0"/>
                        <a:t>3 med</a:t>
                      </a:r>
                      <a:r>
                        <a:rPr lang="da-DK" sz="1200" baseline="0" dirty="0" smtClean="0"/>
                        <a:t> 1</a:t>
                      </a:r>
                      <a:endParaRPr lang="da-DK" sz="1200" dirty="0" smtClean="0"/>
                    </a:p>
                    <a:p>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Timing</a:t>
                      </a:r>
                    </a:p>
                    <a:p>
                      <a:r>
                        <a:rPr lang="da-DK" sz="1200" dirty="0" smtClean="0"/>
                        <a:t>Rytmeskift</a:t>
                      </a:r>
                    </a:p>
                    <a:p>
                      <a:r>
                        <a:rPr lang="da-DK" sz="1200" dirty="0" smtClean="0"/>
                        <a:t>Retningsskift</a:t>
                      </a:r>
                    </a:p>
                    <a:p>
                      <a:r>
                        <a:rPr lang="da-DK" sz="1200" dirty="0" smtClean="0"/>
                        <a:t>Øjenkontakt</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da-DK" sz="1200" dirty="0" smtClean="0"/>
                        <a:t>Banen er lidt mindre,</a:t>
                      </a:r>
                      <a:r>
                        <a:rPr lang="da-DK" sz="1200" baseline="0" dirty="0" smtClean="0"/>
                        <a:t> således at det ikke bliver for let for det angribende hold, at komme til afslutning/ scoring.</a:t>
                      </a:r>
                      <a:endParaRPr lang="da-DK" sz="1200" dirty="0"/>
                    </a:p>
                  </a:txBody>
                  <a:tcPr marL="68580" marR="68580" marT="66040" marB="6604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920332">
                <a:tc>
                  <a:txBody>
                    <a:bodyPr/>
                    <a:lstStyle/>
                    <a:p>
                      <a:r>
                        <a:rPr lang="da-DK" sz="1200" dirty="0" smtClean="0"/>
                        <a:t>Færdige spil</a:t>
                      </a:r>
                    </a:p>
                    <a:p>
                      <a:r>
                        <a:rPr lang="da-DK" sz="1200" dirty="0" smtClean="0"/>
                        <a:t>4 mod 4</a:t>
                      </a:r>
                      <a:endParaRPr lang="da-DK" sz="1200" dirty="0"/>
                    </a:p>
                  </a:txBody>
                  <a:tcPr marL="68580" marR="68580" marT="66040" marB="66040">
                    <a:lnT w="12700" cap="flat" cmpd="sng" algn="ctr">
                      <a:solidFill>
                        <a:scrgbClr r="0" g="0" b="0"/>
                      </a:solidFill>
                      <a:prstDash val="solid"/>
                      <a:round/>
                      <a:headEnd type="none" w="med" len="med"/>
                      <a:tailEnd type="none" w="med" len="med"/>
                    </a:lnT>
                  </a:tcPr>
                </a:tc>
                <a:tc>
                  <a:txBody>
                    <a:bodyPr/>
                    <a:lstStyle/>
                    <a:p>
                      <a:r>
                        <a:rPr lang="da-DK" sz="1200" dirty="0" smtClean="0"/>
                        <a:t>Afprøve det lærte i praksis.</a:t>
                      </a:r>
                    </a:p>
                    <a:p>
                      <a:r>
                        <a:rPr lang="da-DK" sz="1200" dirty="0" smtClean="0"/>
                        <a:t>Døm selv!</a:t>
                      </a:r>
                      <a:endParaRPr lang="da-DK" sz="1200" dirty="0"/>
                    </a:p>
                  </a:txBody>
                  <a:tcPr marL="68580" marR="68580" marT="66040" marB="66040">
                    <a:lnT w="12700" cap="flat" cmpd="sng" algn="ctr">
                      <a:solidFill>
                        <a:scrgbClr r="0" g="0" b="0"/>
                      </a:solidFill>
                      <a:prstDash val="solid"/>
                      <a:round/>
                      <a:headEnd type="none" w="med" len="med"/>
                      <a:tailEnd type="none" w="med" len="med"/>
                    </a:lnT>
                  </a:tcPr>
                </a:tc>
                <a:tc>
                  <a:txBody>
                    <a:bodyPr/>
                    <a:lstStyle/>
                    <a:p>
                      <a:endParaRPr lang="da-DK" sz="1200" dirty="0"/>
                    </a:p>
                  </a:txBody>
                  <a:tcPr marL="68580" marR="68580" marT="66040" marB="66040">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pic>
        <p:nvPicPr>
          <p:cNvPr id="5" name="Billede 4"/>
          <p:cNvPicPr>
            <a:picLocks noChangeAspect="1"/>
          </p:cNvPicPr>
          <p:nvPr/>
        </p:nvPicPr>
        <p:blipFill>
          <a:blip r:embed="rId2"/>
          <a:stretch>
            <a:fillRect/>
          </a:stretch>
        </p:blipFill>
        <p:spPr>
          <a:xfrm>
            <a:off x="4952955" y="46246"/>
            <a:ext cx="1794615" cy="512740"/>
          </a:xfrm>
          <a:prstGeom prst="rect">
            <a:avLst/>
          </a:prstGeom>
        </p:spPr>
      </p:pic>
      <p:sp>
        <p:nvSpPr>
          <p:cNvPr id="6" name="Tekstfelt 5"/>
          <p:cNvSpPr txBox="1"/>
          <p:nvPr/>
        </p:nvSpPr>
        <p:spPr>
          <a:xfrm>
            <a:off x="152843" y="949803"/>
            <a:ext cx="6451480" cy="523220"/>
          </a:xfrm>
          <a:prstGeom prst="rect">
            <a:avLst/>
          </a:prstGeom>
          <a:noFill/>
        </p:spPr>
        <p:txBody>
          <a:bodyPr wrap="square" rtlCol="0">
            <a:spAutoFit/>
          </a:bodyPr>
          <a:lstStyle/>
          <a:p>
            <a:r>
              <a:rPr lang="da-DK" sz="1400" dirty="0" smtClean="0"/>
              <a:t>Aktiviteterne nedenfor tager afsæt i hold på 4 spillere. Aktiviteterne kan nemt justeres til hold på 5 spillere. </a:t>
            </a:r>
            <a:endParaRPr lang="da-DK" sz="1400" dirty="0"/>
          </a:p>
        </p:txBody>
      </p:sp>
    </p:spTree>
    <p:extLst>
      <p:ext uri="{BB962C8B-B14F-4D97-AF65-F5344CB8AC3E}">
        <p14:creationId xmlns:p14="http://schemas.microsoft.com/office/powerpoint/2010/main" val="346180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er 29"/>
          <p:cNvGrpSpPr/>
          <p:nvPr/>
        </p:nvGrpSpPr>
        <p:grpSpPr>
          <a:xfrm>
            <a:off x="358342" y="1127732"/>
            <a:ext cx="6195539" cy="3596200"/>
            <a:chOff x="358342" y="1707383"/>
            <a:chExt cx="6195539" cy="7447095"/>
          </a:xfrm>
        </p:grpSpPr>
        <p:grpSp>
          <p:nvGrpSpPr>
            <p:cNvPr id="10" name="Grupper 9"/>
            <p:cNvGrpSpPr/>
            <p:nvPr/>
          </p:nvGrpSpPr>
          <p:grpSpPr>
            <a:xfrm>
              <a:off x="358342" y="1707383"/>
              <a:ext cx="6195539" cy="7447095"/>
              <a:chOff x="1093885" y="1534129"/>
              <a:chExt cx="5155092" cy="4023946"/>
            </a:xfrm>
          </p:grpSpPr>
          <p:sp>
            <p:nvSpPr>
              <p:cNvPr id="5" name="Rektangel 4"/>
              <p:cNvSpPr/>
              <p:nvPr/>
            </p:nvSpPr>
            <p:spPr>
              <a:xfrm>
                <a:off x="1093885" y="1534129"/>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Rektangel 5"/>
              <p:cNvSpPr/>
              <p:nvPr/>
            </p:nvSpPr>
            <p:spPr>
              <a:xfrm>
                <a:off x="3671431" y="1534129"/>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Rektangel 6"/>
              <p:cNvSpPr/>
              <p:nvPr/>
            </p:nvSpPr>
            <p:spPr>
              <a:xfrm>
                <a:off x="3671431" y="3546102"/>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Rektangel 7"/>
              <p:cNvSpPr/>
              <p:nvPr/>
            </p:nvSpPr>
            <p:spPr>
              <a:xfrm>
                <a:off x="1093885" y="3546102"/>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
          <p:nvSpPr>
            <p:cNvPr id="9" name="Ellipse 8"/>
            <p:cNvSpPr/>
            <p:nvPr/>
          </p:nvSpPr>
          <p:spPr>
            <a:xfrm>
              <a:off x="537512" y="2125146"/>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t>1</a:t>
              </a:r>
              <a:endParaRPr lang="da-DK" dirty="0"/>
            </a:p>
          </p:txBody>
        </p:sp>
        <p:sp>
          <p:nvSpPr>
            <p:cNvPr id="11" name="Ellipse 10"/>
            <p:cNvSpPr/>
            <p:nvPr/>
          </p:nvSpPr>
          <p:spPr>
            <a:xfrm>
              <a:off x="886424" y="3634898"/>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3</a:t>
              </a:r>
            </a:p>
          </p:txBody>
        </p:sp>
        <p:sp>
          <p:nvSpPr>
            <p:cNvPr id="12" name="Ellipse 11"/>
            <p:cNvSpPr/>
            <p:nvPr/>
          </p:nvSpPr>
          <p:spPr>
            <a:xfrm>
              <a:off x="2208910" y="2229384"/>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2</a:t>
              </a:r>
            </a:p>
          </p:txBody>
        </p:sp>
        <p:sp>
          <p:nvSpPr>
            <p:cNvPr id="13" name="Ellipse 12"/>
            <p:cNvSpPr/>
            <p:nvPr/>
          </p:nvSpPr>
          <p:spPr>
            <a:xfrm>
              <a:off x="2208910" y="3970925"/>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4</a:t>
              </a:r>
            </a:p>
          </p:txBody>
        </p:sp>
        <p:sp>
          <p:nvSpPr>
            <p:cNvPr id="14" name="Ellipse 13"/>
            <p:cNvSpPr/>
            <p:nvPr/>
          </p:nvSpPr>
          <p:spPr>
            <a:xfrm>
              <a:off x="3773157" y="2345279"/>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smtClean="0"/>
                <a:t>1</a:t>
              </a:r>
              <a:endParaRPr lang="da-DK" dirty="0"/>
            </a:p>
          </p:txBody>
        </p:sp>
        <p:sp>
          <p:nvSpPr>
            <p:cNvPr id="15" name="Ellipse 14"/>
            <p:cNvSpPr/>
            <p:nvPr/>
          </p:nvSpPr>
          <p:spPr>
            <a:xfrm>
              <a:off x="4122069" y="3855031"/>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a:t>3</a:t>
              </a:r>
            </a:p>
          </p:txBody>
        </p:sp>
        <p:sp>
          <p:nvSpPr>
            <p:cNvPr id="16" name="Ellipse 15"/>
            <p:cNvSpPr/>
            <p:nvPr/>
          </p:nvSpPr>
          <p:spPr>
            <a:xfrm>
              <a:off x="5444555" y="2449517"/>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a:t>2</a:t>
              </a:r>
            </a:p>
          </p:txBody>
        </p:sp>
        <p:sp>
          <p:nvSpPr>
            <p:cNvPr id="17" name="Ellipse 16"/>
            <p:cNvSpPr/>
            <p:nvPr/>
          </p:nvSpPr>
          <p:spPr>
            <a:xfrm>
              <a:off x="5444555" y="4191058"/>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a:t>4</a:t>
              </a:r>
            </a:p>
          </p:txBody>
        </p:sp>
        <p:sp>
          <p:nvSpPr>
            <p:cNvPr id="18" name="Ellipse 17"/>
            <p:cNvSpPr/>
            <p:nvPr/>
          </p:nvSpPr>
          <p:spPr>
            <a:xfrm>
              <a:off x="3887457" y="6052833"/>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smtClean="0"/>
                <a:t>1</a:t>
              </a:r>
              <a:endParaRPr lang="da-DK" dirty="0"/>
            </a:p>
          </p:txBody>
        </p:sp>
        <p:sp>
          <p:nvSpPr>
            <p:cNvPr id="19" name="Ellipse 18"/>
            <p:cNvSpPr/>
            <p:nvPr/>
          </p:nvSpPr>
          <p:spPr>
            <a:xfrm>
              <a:off x="4236369" y="7562585"/>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3</a:t>
              </a:r>
            </a:p>
          </p:txBody>
        </p:sp>
        <p:sp>
          <p:nvSpPr>
            <p:cNvPr id="20" name="Ellipse 19"/>
            <p:cNvSpPr/>
            <p:nvPr/>
          </p:nvSpPr>
          <p:spPr>
            <a:xfrm>
              <a:off x="5558855" y="6157071"/>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2</a:t>
              </a:r>
            </a:p>
          </p:txBody>
        </p:sp>
        <p:sp>
          <p:nvSpPr>
            <p:cNvPr id="21" name="Ellipse 20"/>
            <p:cNvSpPr/>
            <p:nvPr/>
          </p:nvSpPr>
          <p:spPr>
            <a:xfrm>
              <a:off x="5558855" y="7898612"/>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4</a:t>
              </a:r>
            </a:p>
          </p:txBody>
        </p:sp>
        <p:sp>
          <p:nvSpPr>
            <p:cNvPr id="22" name="Ellipse 21"/>
            <p:cNvSpPr/>
            <p:nvPr/>
          </p:nvSpPr>
          <p:spPr>
            <a:xfrm>
              <a:off x="880412" y="5981941"/>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smtClean="0"/>
                <a:t>1</a:t>
              </a:r>
              <a:endParaRPr lang="da-DK" dirty="0"/>
            </a:p>
          </p:txBody>
        </p:sp>
        <p:sp>
          <p:nvSpPr>
            <p:cNvPr id="23" name="Ellipse 22"/>
            <p:cNvSpPr/>
            <p:nvPr/>
          </p:nvSpPr>
          <p:spPr>
            <a:xfrm>
              <a:off x="1229324" y="7491693"/>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3</a:t>
              </a:r>
            </a:p>
          </p:txBody>
        </p:sp>
        <p:sp>
          <p:nvSpPr>
            <p:cNvPr id="24" name="Ellipse 23"/>
            <p:cNvSpPr/>
            <p:nvPr/>
          </p:nvSpPr>
          <p:spPr>
            <a:xfrm>
              <a:off x="2551810" y="6086179"/>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2</a:t>
              </a:r>
            </a:p>
          </p:txBody>
        </p:sp>
        <p:sp>
          <p:nvSpPr>
            <p:cNvPr id="25" name="Ellipse 24"/>
            <p:cNvSpPr/>
            <p:nvPr/>
          </p:nvSpPr>
          <p:spPr>
            <a:xfrm>
              <a:off x="2551810" y="7827720"/>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4</a:t>
              </a:r>
            </a:p>
          </p:txBody>
        </p:sp>
        <p:sp>
          <p:nvSpPr>
            <p:cNvPr id="26" name="Ellipse 25"/>
            <p:cNvSpPr/>
            <p:nvPr/>
          </p:nvSpPr>
          <p:spPr>
            <a:xfrm>
              <a:off x="943004" y="2590490"/>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7" name="Ellipse 26"/>
            <p:cNvSpPr/>
            <p:nvPr/>
          </p:nvSpPr>
          <p:spPr>
            <a:xfrm>
              <a:off x="876994" y="6683814"/>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8" name="Ellipse 27"/>
            <p:cNvSpPr/>
            <p:nvPr/>
          </p:nvSpPr>
          <p:spPr>
            <a:xfrm>
              <a:off x="4165644" y="2590490"/>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9" name="Ellipse 28"/>
            <p:cNvSpPr/>
            <p:nvPr/>
          </p:nvSpPr>
          <p:spPr>
            <a:xfrm>
              <a:off x="4165644" y="6683814"/>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grpSp>
        <p:nvGrpSpPr>
          <p:cNvPr id="31" name="Grupper 30"/>
          <p:cNvGrpSpPr/>
          <p:nvPr/>
        </p:nvGrpSpPr>
        <p:grpSpPr>
          <a:xfrm>
            <a:off x="360292" y="5717520"/>
            <a:ext cx="6195539" cy="3879378"/>
            <a:chOff x="358342" y="1707383"/>
            <a:chExt cx="6195539" cy="7447095"/>
          </a:xfrm>
        </p:grpSpPr>
        <p:grpSp>
          <p:nvGrpSpPr>
            <p:cNvPr id="32" name="Grupper 31"/>
            <p:cNvGrpSpPr/>
            <p:nvPr/>
          </p:nvGrpSpPr>
          <p:grpSpPr>
            <a:xfrm>
              <a:off x="358342" y="1707383"/>
              <a:ext cx="6195539" cy="7447095"/>
              <a:chOff x="1093885" y="1534129"/>
              <a:chExt cx="5155092" cy="4023946"/>
            </a:xfrm>
          </p:grpSpPr>
          <p:sp>
            <p:nvSpPr>
              <p:cNvPr id="53" name="Rektangel 52"/>
              <p:cNvSpPr/>
              <p:nvPr/>
            </p:nvSpPr>
            <p:spPr>
              <a:xfrm>
                <a:off x="1093885" y="1534129"/>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4" name="Rektangel 53"/>
              <p:cNvSpPr/>
              <p:nvPr/>
            </p:nvSpPr>
            <p:spPr>
              <a:xfrm>
                <a:off x="3671431" y="1534129"/>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5" name="Rektangel 54"/>
              <p:cNvSpPr/>
              <p:nvPr/>
            </p:nvSpPr>
            <p:spPr>
              <a:xfrm>
                <a:off x="3671431" y="3546102"/>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6" name="Rektangel 55"/>
              <p:cNvSpPr/>
              <p:nvPr/>
            </p:nvSpPr>
            <p:spPr>
              <a:xfrm>
                <a:off x="1093885" y="3546102"/>
                <a:ext cx="2577546" cy="201197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
          <p:nvSpPr>
            <p:cNvPr id="33" name="Ellipse 32"/>
            <p:cNvSpPr/>
            <p:nvPr/>
          </p:nvSpPr>
          <p:spPr>
            <a:xfrm>
              <a:off x="537512" y="2125146"/>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t>1</a:t>
              </a:r>
              <a:endParaRPr lang="da-DK" dirty="0"/>
            </a:p>
          </p:txBody>
        </p:sp>
        <p:sp>
          <p:nvSpPr>
            <p:cNvPr id="34" name="Ellipse 33"/>
            <p:cNvSpPr/>
            <p:nvPr/>
          </p:nvSpPr>
          <p:spPr>
            <a:xfrm>
              <a:off x="1859998" y="6052833"/>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3</a:t>
              </a:r>
            </a:p>
          </p:txBody>
        </p:sp>
        <p:sp>
          <p:nvSpPr>
            <p:cNvPr id="35" name="Ellipse 34"/>
            <p:cNvSpPr/>
            <p:nvPr/>
          </p:nvSpPr>
          <p:spPr>
            <a:xfrm>
              <a:off x="4585281" y="2300045"/>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2</a:t>
              </a:r>
            </a:p>
          </p:txBody>
        </p:sp>
        <p:sp>
          <p:nvSpPr>
            <p:cNvPr id="36" name="Ellipse 35"/>
            <p:cNvSpPr/>
            <p:nvPr/>
          </p:nvSpPr>
          <p:spPr>
            <a:xfrm>
              <a:off x="3816731" y="4488184"/>
              <a:ext cx="348912" cy="672055"/>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4</a:t>
              </a:r>
            </a:p>
          </p:txBody>
        </p:sp>
        <p:sp>
          <p:nvSpPr>
            <p:cNvPr id="37" name="Ellipse 36"/>
            <p:cNvSpPr/>
            <p:nvPr/>
          </p:nvSpPr>
          <p:spPr>
            <a:xfrm>
              <a:off x="3773157" y="2345279"/>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smtClean="0"/>
                <a:t>1</a:t>
              </a:r>
              <a:endParaRPr lang="da-DK" dirty="0"/>
            </a:p>
          </p:txBody>
        </p:sp>
        <p:sp>
          <p:nvSpPr>
            <p:cNvPr id="38" name="Ellipse 37"/>
            <p:cNvSpPr/>
            <p:nvPr/>
          </p:nvSpPr>
          <p:spPr>
            <a:xfrm>
              <a:off x="1685542" y="3237466"/>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a:t>3</a:t>
              </a:r>
            </a:p>
          </p:txBody>
        </p:sp>
        <p:sp>
          <p:nvSpPr>
            <p:cNvPr id="39" name="Ellipse 38"/>
            <p:cNvSpPr/>
            <p:nvPr/>
          </p:nvSpPr>
          <p:spPr>
            <a:xfrm>
              <a:off x="5733311" y="2867317"/>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a:t>2</a:t>
              </a:r>
            </a:p>
          </p:txBody>
        </p:sp>
        <p:sp>
          <p:nvSpPr>
            <p:cNvPr id="40" name="Ellipse 39"/>
            <p:cNvSpPr/>
            <p:nvPr/>
          </p:nvSpPr>
          <p:spPr>
            <a:xfrm>
              <a:off x="3816731" y="6388860"/>
              <a:ext cx="348912" cy="672055"/>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dirty="0"/>
                <a:t>4</a:t>
              </a:r>
            </a:p>
          </p:txBody>
        </p:sp>
        <p:sp>
          <p:nvSpPr>
            <p:cNvPr id="41" name="Ellipse 40"/>
            <p:cNvSpPr/>
            <p:nvPr/>
          </p:nvSpPr>
          <p:spPr>
            <a:xfrm>
              <a:off x="2726266" y="2229384"/>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smtClean="0"/>
                <a:t>1</a:t>
              </a:r>
              <a:endParaRPr lang="da-DK" dirty="0"/>
            </a:p>
          </p:txBody>
        </p:sp>
        <p:sp>
          <p:nvSpPr>
            <p:cNvPr id="42" name="Ellipse 41"/>
            <p:cNvSpPr/>
            <p:nvPr/>
          </p:nvSpPr>
          <p:spPr>
            <a:xfrm>
              <a:off x="4236369" y="7562585"/>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3</a:t>
              </a:r>
            </a:p>
          </p:txBody>
        </p:sp>
        <p:sp>
          <p:nvSpPr>
            <p:cNvPr id="43" name="Ellipse 42"/>
            <p:cNvSpPr/>
            <p:nvPr/>
          </p:nvSpPr>
          <p:spPr>
            <a:xfrm>
              <a:off x="5384399" y="3909521"/>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2</a:t>
              </a:r>
            </a:p>
          </p:txBody>
        </p:sp>
        <p:sp>
          <p:nvSpPr>
            <p:cNvPr id="44" name="Ellipse 43"/>
            <p:cNvSpPr/>
            <p:nvPr/>
          </p:nvSpPr>
          <p:spPr>
            <a:xfrm>
              <a:off x="5558855" y="7898612"/>
              <a:ext cx="348912" cy="672055"/>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4</a:t>
              </a:r>
            </a:p>
          </p:txBody>
        </p:sp>
        <p:sp>
          <p:nvSpPr>
            <p:cNvPr id="45" name="Ellipse 44"/>
            <p:cNvSpPr/>
            <p:nvPr/>
          </p:nvSpPr>
          <p:spPr>
            <a:xfrm>
              <a:off x="880412" y="5981941"/>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smtClean="0"/>
                <a:t>1</a:t>
              </a:r>
              <a:endParaRPr lang="da-DK" dirty="0"/>
            </a:p>
          </p:txBody>
        </p:sp>
        <p:sp>
          <p:nvSpPr>
            <p:cNvPr id="46" name="Ellipse 45"/>
            <p:cNvSpPr/>
            <p:nvPr/>
          </p:nvSpPr>
          <p:spPr>
            <a:xfrm>
              <a:off x="1229324" y="7491693"/>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3</a:t>
              </a:r>
            </a:p>
          </p:txBody>
        </p:sp>
        <p:sp>
          <p:nvSpPr>
            <p:cNvPr id="47" name="Ellipse 46"/>
            <p:cNvSpPr/>
            <p:nvPr/>
          </p:nvSpPr>
          <p:spPr>
            <a:xfrm>
              <a:off x="2726266" y="3816129"/>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2</a:t>
              </a:r>
            </a:p>
          </p:txBody>
        </p:sp>
        <p:sp>
          <p:nvSpPr>
            <p:cNvPr id="48" name="Ellipse 47"/>
            <p:cNvSpPr/>
            <p:nvPr/>
          </p:nvSpPr>
          <p:spPr>
            <a:xfrm>
              <a:off x="4759737" y="6296519"/>
              <a:ext cx="348912" cy="672055"/>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dirty="0"/>
                <a:t>4</a:t>
              </a:r>
            </a:p>
          </p:txBody>
        </p:sp>
        <p:sp>
          <p:nvSpPr>
            <p:cNvPr id="49" name="Ellipse 48"/>
            <p:cNvSpPr/>
            <p:nvPr/>
          </p:nvSpPr>
          <p:spPr>
            <a:xfrm>
              <a:off x="943004" y="2590490"/>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50" name="Ellipse 49"/>
            <p:cNvSpPr/>
            <p:nvPr/>
          </p:nvSpPr>
          <p:spPr>
            <a:xfrm>
              <a:off x="876994" y="6683814"/>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51" name="Ellipse 50"/>
            <p:cNvSpPr/>
            <p:nvPr/>
          </p:nvSpPr>
          <p:spPr>
            <a:xfrm>
              <a:off x="4165644" y="2590490"/>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52" name="Ellipse 51"/>
            <p:cNvSpPr/>
            <p:nvPr/>
          </p:nvSpPr>
          <p:spPr>
            <a:xfrm>
              <a:off x="4239201" y="7407110"/>
              <a:ext cx="141451" cy="31094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grpSp>
      <p:sp>
        <p:nvSpPr>
          <p:cNvPr id="57" name="Titel 1"/>
          <p:cNvSpPr txBox="1">
            <a:spLocks/>
          </p:cNvSpPr>
          <p:nvPr/>
        </p:nvSpPr>
        <p:spPr>
          <a:xfrm>
            <a:off x="0" y="4979417"/>
            <a:ext cx="6887062" cy="671866"/>
          </a:xfrm>
          <a:prstGeom prst="rect">
            <a:avLst/>
          </a:prstGeom>
          <a:solidFill>
            <a:schemeClr val="tx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a-DK" sz="2800" dirty="0" smtClean="0">
                <a:solidFill>
                  <a:schemeClr val="bg1"/>
                </a:solidFill>
                <a:latin typeface="Helvetica Neue"/>
                <a:cs typeface="Helvetica Neue"/>
              </a:rPr>
              <a:t>     4 x 4 mod 0 (hel bane)</a:t>
            </a:r>
            <a:endParaRPr lang="da-DK" sz="2800" dirty="0">
              <a:solidFill>
                <a:schemeClr val="bg1"/>
              </a:solidFill>
              <a:latin typeface="Helvetica Neue"/>
              <a:cs typeface="Helvetica Neue"/>
            </a:endParaRPr>
          </a:p>
        </p:txBody>
      </p:sp>
      <p:cxnSp>
        <p:nvCxnSpPr>
          <p:cNvPr id="59" name="Lige forbindelse 58"/>
          <p:cNvCxnSpPr/>
          <p:nvPr/>
        </p:nvCxnSpPr>
        <p:spPr>
          <a:xfrm>
            <a:off x="0" y="4871840"/>
            <a:ext cx="6858000" cy="0"/>
          </a:xfrm>
          <a:prstGeom prst="line">
            <a:avLst/>
          </a:prstGeom>
          <a:ln>
            <a:solidFill>
              <a:srgbClr val="8DC63F"/>
            </a:solidFill>
          </a:ln>
        </p:spPr>
        <p:style>
          <a:lnRef idx="2">
            <a:schemeClr val="accent1"/>
          </a:lnRef>
          <a:fillRef idx="0">
            <a:schemeClr val="accent1"/>
          </a:fillRef>
          <a:effectRef idx="1">
            <a:schemeClr val="accent1"/>
          </a:effectRef>
          <a:fontRef idx="minor">
            <a:schemeClr val="tx1"/>
          </a:fontRef>
        </p:style>
      </p:cxnSp>
      <p:sp>
        <p:nvSpPr>
          <p:cNvPr id="58" name="Rektangel 57"/>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a:solidFill>
                  <a:schemeClr val="bg1"/>
                </a:solidFill>
                <a:latin typeface="Helvetica Neue"/>
                <a:cs typeface="Helvetica Neue"/>
              </a:rPr>
              <a:t>4 x 4 mod 0 (1/4 bane)</a:t>
            </a:r>
            <a:endParaRPr lang="da-DK" sz="2800" dirty="0">
              <a:solidFill>
                <a:schemeClr val="bg1"/>
              </a:solidFill>
              <a:latin typeface="Arial"/>
              <a:cs typeface="Arial"/>
            </a:endParaRPr>
          </a:p>
        </p:txBody>
      </p:sp>
      <p:pic>
        <p:nvPicPr>
          <p:cNvPr id="61" name="Billede 60"/>
          <p:cNvPicPr>
            <a:picLocks noChangeAspect="1"/>
          </p:cNvPicPr>
          <p:nvPr/>
        </p:nvPicPr>
        <p:blipFill>
          <a:blip r:embed="rId2"/>
          <a:stretch>
            <a:fillRect/>
          </a:stretch>
        </p:blipFill>
        <p:spPr>
          <a:xfrm>
            <a:off x="4952955" y="46246"/>
            <a:ext cx="1794615" cy="512740"/>
          </a:xfrm>
          <a:prstGeom prst="rect">
            <a:avLst/>
          </a:prstGeom>
        </p:spPr>
      </p:pic>
    </p:spTree>
    <p:extLst>
      <p:ext uri="{BB962C8B-B14F-4D97-AF65-F5344CB8AC3E}">
        <p14:creationId xmlns:p14="http://schemas.microsoft.com/office/powerpoint/2010/main" val="25551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dadbuet pil 3"/>
          <p:cNvSpPr/>
          <p:nvPr/>
        </p:nvSpPr>
        <p:spPr>
          <a:xfrm rot="2469081">
            <a:off x="4692367" y="4034766"/>
            <a:ext cx="1470938" cy="10566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solidFill>
                <a:schemeClr val="tx1"/>
              </a:solidFill>
            </a:endParaRPr>
          </a:p>
        </p:txBody>
      </p:sp>
      <p:sp>
        <p:nvSpPr>
          <p:cNvPr id="82" name="Oval billedforklaring 81"/>
          <p:cNvSpPr/>
          <p:nvPr/>
        </p:nvSpPr>
        <p:spPr>
          <a:xfrm>
            <a:off x="5515449" y="1690547"/>
            <a:ext cx="1703074" cy="1574852"/>
          </a:xfrm>
          <a:prstGeom prst="wedgeEllipseCallout">
            <a:avLst>
              <a:gd name="adj1" fmla="val -47386"/>
              <a:gd name="adj2" fmla="val 5191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2800" dirty="0" smtClean="0"/>
              <a:t>2’erne bytter!</a:t>
            </a:r>
            <a:endParaRPr lang="da-DK" sz="2800" dirty="0"/>
          </a:p>
        </p:txBody>
      </p:sp>
      <p:grpSp>
        <p:nvGrpSpPr>
          <p:cNvPr id="83" name="Grupper 82"/>
          <p:cNvGrpSpPr/>
          <p:nvPr/>
        </p:nvGrpSpPr>
        <p:grpSpPr>
          <a:xfrm>
            <a:off x="140657" y="1362275"/>
            <a:ext cx="4863797" cy="3328285"/>
            <a:chOff x="358342" y="1707383"/>
            <a:chExt cx="6195539" cy="7447095"/>
          </a:xfrm>
        </p:grpSpPr>
        <p:grpSp>
          <p:nvGrpSpPr>
            <p:cNvPr id="84" name="Grupper 83"/>
            <p:cNvGrpSpPr/>
            <p:nvPr/>
          </p:nvGrpSpPr>
          <p:grpSpPr>
            <a:xfrm>
              <a:off x="358342" y="1707383"/>
              <a:ext cx="6195539" cy="7447095"/>
              <a:chOff x="1093885" y="1534129"/>
              <a:chExt cx="5155092" cy="4023946"/>
            </a:xfrm>
          </p:grpSpPr>
          <p:sp>
            <p:nvSpPr>
              <p:cNvPr id="105" name="Rektangel 104"/>
              <p:cNvSpPr/>
              <p:nvPr/>
            </p:nvSpPr>
            <p:spPr>
              <a:xfrm>
                <a:off x="1093885" y="1534129"/>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sp>
            <p:nvSpPr>
              <p:cNvPr id="106" name="Rektangel 105"/>
              <p:cNvSpPr/>
              <p:nvPr/>
            </p:nvSpPr>
            <p:spPr>
              <a:xfrm>
                <a:off x="3671431" y="1534129"/>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sp>
            <p:nvSpPr>
              <p:cNvPr id="107" name="Rektangel 106"/>
              <p:cNvSpPr/>
              <p:nvPr/>
            </p:nvSpPr>
            <p:spPr>
              <a:xfrm>
                <a:off x="3671431" y="3546102"/>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sp>
            <p:nvSpPr>
              <p:cNvPr id="108" name="Rektangel 107"/>
              <p:cNvSpPr/>
              <p:nvPr/>
            </p:nvSpPr>
            <p:spPr>
              <a:xfrm>
                <a:off x="1093885" y="3546102"/>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grpSp>
        <p:sp>
          <p:nvSpPr>
            <p:cNvPr id="85" name="Ellipse 84"/>
            <p:cNvSpPr/>
            <p:nvPr/>
          </p:nvSpPr>
          <p:spPr>
            <a:xfrm>
              <a:off x="537512" y="2125146"/>
              <a:ext cx="348912" cy="6720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smtClean="0"/>
                <a:t>1</a:t>
              </a:r>
              <a:endParaRPr lang="da-DK" sz="1200" dirty="0"/>
            </a:p>
          </p:txBody>
        </p:sp>
        <p:sp>
          <p:nvSpPr>
            <p:cNvPr id="86" name="Ellipse 85"/>
            <p:cNvSpPr/>
            <p:nvPr/>
          </p:nvSpPr>
          <p:spPr>
            <a:xfrm>
              <a:off x="886424" y="3634898"/>
              <a:ext cx="348912" cy="6720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3</a:t>
              </a:r>
            </a:p>
          </p:txBody>
        </p:sp>
        <p:sp>
          <p:nvSpPr>
            <p:cNvPr id="87" name="Ellipse 86"/>
            <p:cNvSpPr/>
            <p:nvPr/>
          </p:nvSpPr>
          <p:spPr>
            <a:xfrm>
              <a:off x="2208910" y="2229384"/>
              <a:ext cx="348912" cy="6720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2</a:t>
              </a:r>
            </a:p>
          </p:txBody>
        </p:sp>
        <p:sp>
          <p:nvSpPr>
            <p:cNvPr id="88" name="Ellipse 87"/>
            <p:cNvSpPr/>
            <p:nvPr/>
          </p:nvSpPr>
          <p:spPr>
            <a:xfrm>
              <a:off x="2208910" y="3970925"/>
              <a:ext cx="348912" cy="6720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4</a:t>
              </a:r>
            </a:p>
          </p:txBody>
        </p:sp>
        <p:sp>
          <p:nvSpPr>
            <p:cNvPr id="89" name="Ellipse 88"/>
            <p:cNvSpPr/>
            <p:nvPr/>
          </p:nvSpPr>
          <p:spPr>
            <a:xfrm>
              <a:off x="3773157" y="2345279"/>
              <a:ext cx="348912" cy="6720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smtClean="0"/>
                <a:t>1</a:t>
              </a:r>
              <a:endParaRPr lang="da-DK" sz="1200" dirty="0"/>
            </a:p>
          </p:txBody>
        </p:sp>
        <p:sp>
          <p:nvSpPr>
            <p:cNvPr id="90" name="Ellipse 89"/>
            <p:cNvSpPr/>
            <p:nvPr/>
          </p:nvSpPr>
          <p:spPr>
            <a:xfrm>
              <a:off x="4122069" y="3855031"/>
              <a:ext cx="348912" cy="6720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a:t>3</a:t>
              </a:r>
            </a:p>
          </p:txBody>
        </p:sp>
        <p:sp>
          <p:nvSpPr>
            <p:cNvPr id="91" name="Ellipse 90"/>
            <p:cNvSpPr/>
            <p:nvPr/>
          </p:nvSpPr>
          <p:spPr>
            <a:xfrm>
              <a:off x="5444555" y="2449517"/>
              <a:ext cx="348912" cy="6720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a:t>2</a:t>
              </a:r>
            </a:p>
          </p:txBody>
        </p:sp>
        <p:sp>
          <p:nvSpPr>
            <p:cNvPr id="92" name="Ellipse 91"/>
            <p:cNvSpPr/>
            <p:nvPr/>
          </p:nvSpPr>
          <p:spPr>
            <a:xfrm>
              <a:off x="5444555" y="4191058"/>
              <a:ext cx="348912" cy="6720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a:t>4</a:t>
              </a:r>
            </a:p>
          </p:txBody>
        </p:sp>
        <p:sp>
          <p:nvSpPr>
            <p:cNvPr id="93" name="Ellipse 92"/>
            <p:cNvSpPr/>
            <p:nvPr/>
          </p:nvSpPr>
          <p:spPr>
            <a:xfrm>
              <a:off x="3887457" y="6052833"/>
              <a:ext cx="348912" cy="6720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smtClean="0"/>
                <a:t>1</a:t>
              </a:r>
              <a:endParaRPr lang="da-DK" sz="1200" dirty="0"/>
            </a:p>
          </p:txBody>
        </p:sp>
        <p:sp>
          <p:nvSpPr>
            <p:cNvPr id="94" name="Ellipse 93"/>
            <p:cNvSpPr/>
            <p:nvPr/>
          </p:nvSpPr>
          <p:spPr>
            <a:xfrm>
              <a:off x="4236369" y="7562585"/>
              <a:ext cx="348912" cy="6720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a:t>3</a:t>
              </a:r>
            </a:p>
          </p:txBody>
        </p:sp>
        <p:sp>
          <p:nvSpPr>
            <p:cNvPr id="95" name="Ellipse 94"/>
            <p:cNvSpPr/>
            <p:nvPr/>
          </p:nvSpPr>
          <p:spPr>
            <a:xfrm>
              <a:off x="5558855" y="6157071"/>
              <a:ext cx="348912" cy="6720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a:t>2</a:t>
              </a:r>
            </a:p>
          </p:txBody>
        </p:sp>
        <p:sp>
          <p:nvSpPr>
            <p:cNvPr id="96" name="Ellipse 95"/>
            <p:cNvSpPr/>
            <p:nvPr/>
          </p:nvSpPr>
          <p:spPr>
            <a:xfrm>
              <a:off x="5558855" y="7898612"/>
              <a:ext cx="348912" cy="6720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a:t>4</a:t>
              </a:r>
            </a:p>
          </p:txBody>
        </p:sp>
        <p:sp>
          <p:nvSpPr>
            <p:cNvPr id="97" name="Ellipse 96"/>
            <p:cNvSpPr/>
            <p:nvPr/>
          </p:nvSpPr>
          <p:spPr>
            <a:xfrm>
              <a:off x="880412" y="5981941"/>
              <a:ext cx="348912" cy="6720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smtClean="0"/>
                <a:t>1</a:t>
              </a:r>
              <a:endParaRPr lang="da-DK" sz="1200" dirty="0"/>
            </a:p>
          </p:txBody>
        </p:sp>
        <p:sp>
          <p:nvSpPr>
            <p:cNvPr id="98" name="Ellipse 97"/>
            <p:cNvSpPr/>
            <p:nvPr/>
          </p:nvSpPr>
          <p:spPr>
            <a:xfrm>
              <a:off x="1229324" y="7491693"/>
              <a:ext cx="348912" cy="6720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a:t>3</a:t>
              </a:r>
            </a:p>
          </p:txBody>
        </p:sp>
        <p:sp>
          <p:nvSpPr>
            <p:cNvPr id="99" name="Ellipse 98"/>
            <p:cNvSpPr/>
            <p:nvPr/>
          </p:nvSpPr>
          <p:spPr>
            <a:xfrm>
              <a:off x="2551810" y="6086179"/>
              <a:ext cx="348912" cy="6720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a:t>2</a:t>
              </a:r>
            </a:p>
          </p:txBody>
        </p:sp>
        <p:sp>
          <p:nvSpPr>
            <p:cNvPr id="100" name="Ellipse 99"/>
            <p:cNvSpPr/>
            <p:nvPr/>
          </p:nvSpPr>
          <p:spPr>
            <a:xfrm>
              <a:off x="2551810" y="7827720"/>
              <a:ext cx="348912" cy="6720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a:t>4</a:t>
              </a:r>
            </a:p>
          </p:txBody>
        </p:sp>
        <p:sp>
          <p:nvSpPr>
            <p:cNvPr id="101" name="Ellipse 100"/>
            <p:cNvSpPr/>
            <p:nvPr/>
          </p:nvSpPr>
          <p:spPr>
            <a:xfrm>
              <a:off x="943004" y="2590490"/>
              <a:ext cx="141451" cy="310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102" name="Ellipse 101"/>
            <p:cNvSpPr/>
            <p:nvPr/>
          </p:nvSpPr>
          <p:spPr>
            <a:xfrm>
              <a:off x="876994" y="6683814"/>
              <a:ext cx="141451" cy="310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103" name="Ellipse 102"/>
            <p:cNvSpPr/>
            <p:nvPr/>
          </p:nvSpPr>
          <p:spPr>
            <a:xfrm>
              <a:off x="4165644" y="2590490"/>
              <a:ext cx="141451" cy="310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104" name="Ellipse 103"/>
            <p:cNvSpPr/>
            <p:nvPr/>
          </p:nvSpPr>
          <p:spPr>
            <a:xfrm>
              <a:off x="4165644" y="6683814"/>
              <a:ext cx="141451" cy="3109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grpSp>
      <p:grpSp>
        <p:nvGrpSpPr>
          <p:cNvPr id="110" name="Grupper 109"/>
          <p:cNvGrpSpPr/>
          <p:nvPr/>
        </p:nvGrpSpPr>
        <p:grpSpPr>
          <a:xfrm>
            <a:off x="1296729" y="5303125"/>
            <a:ext cx="4863797" cy="3328285"/>
            <a:chOff x="1093885" y="1534129"/>
            <a:chExt cx="5155092" cy="4023946"/>
          </a:xfrm>
        </p:grpSpPr>
        <p:sp>
          <p:nvSpPr>
            <p:cNvPr id="131" name="Rektangel 130"/>
            <p:cNvSpPr/>
            <p:nvPr/>
          </p:nvSpPr>
          <p:spPr>
            <a:xfrm>
              <a:off x="1093885" y="1534129"/>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sp>
          <p:nvSpPr>
            <p:cNvPr id="132" name="Rektangel 131"/>
            <p:cNvSpPr/>
            <p:nvPr/>
          </p:nvSpPr>
          <p:spPr>
            <a:xfrm>
              <a:off x="3671431" y="1534129"/>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sp>
          <p:nvSpPr>
            <p:cNvPr id="133" name="Rektangel 132"/>
            <p:cNvSpPr/>
            <p:nvPr/>
          </p:nvSpPr>
          <p:spPr>
            <a:xfrm>
              <a:off x="3671431" y="3546102"/>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sp>
          <p:nvSpPr>
            <p:cNvPr id="134" name="Rektangel 133"/>
            <p:cNvSpPr/>
            <p:nvPr/>
          </p:nvSpPr>
          <p:spPr>
            <a:xfrm>
              <a:off x="1093885" y="3546102"/>
              <a:ext cx="2577546" cy="201197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a:p>
          </p:txBody>
        </p:sp>
      </p:grpSp>
      <p:sp>
        <p:nvSpPr>
          <p:cNvPr id="111" name="Ellipse 110"/>
          <p:cNvSpPr/>
          <p:nvPr/>
        </p:nvSpPr>
        <p:spPr>
          <a:xfrm>
            <a:off x="1437386" y="5489833"/>
            <a:ext cx="273913" cy="3003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smtClean="0"/>
              <a:t>1</a:t>
            </a:r>
            <a:endParaRPr lang="da-DK" sz="1200" dirty="0"/>
          </a:p>
        </p:txBody>
      </p:sp>
      <p:sp>
        <p:nvSpPr>
          <p:cNvPr id="112" name="Ellipse 111"/>
          <p:cNvSpPr/>
          <p:nvPr/>
        </p:nvSpPr>
        <p:spPr>
          <a:xfrm>
            <a:off x="1711299" y="6164578"/>
            <a:ext cx="273913" cy="3003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3</a:t>
            </a:r>
          </a:p>
        </p:txBody>
      </p:sp>
      <p:sp>
        <p:nvSpPr>
          <p:cNvPr id="113" name="Ellipse 112"/>
          <p:cNvSpPr/>
          <p:nvPr/>
        </p:nvSpPr>
        <p:spPr>
          <a:xfrm>
            <a:off x="4730541" y="5790190"/>
            <a:ext cx="273913" cy="3003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2</a:t>
            </a:r>
          </a:p>
        </p:txBody>
      </p:sp>
      <p:sp>
        <p:nvSpPr>
          <p:cNvPr id="114" name="Ellipse 113"/>
          <p:cNvSpPr/>
          <p:nvPr/>
        </p:nvSpPr>
        <p:spPr>
          <a:xfrm>
            <a:off x="2749514" y="6314756"/>
            <a:ext cx="273913" cy="3003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a:t>4</a:t>
            </a:r>
          </a:p>
        </p:txBody>
      </p:sp>
      <p:sp>
        <p:nvSpPr>
          <p:cNvPr id="115" name="Ellipse 114"/>
          <p:cNvSpPr/>
          <p:nvPr/>
        </p:nvSpPr>
        <p:spPr>
          <a:xfrm>
            <a:off x="3977524" y="5588216"/>
            <a:ext cx="273913" cy="3003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smtClean="0"/>
              <a:t>1</a:t>
            </a:r>
            <a:endParaRPr lang="da-DK" sz="1200" dirty="0"/>
          </a:p>
        </p:txBody>
      </p:sp>
      <p:sp>
        <p:nvSpPr>
          <p:cNvPr id="116" name="Ellipse 115"/>
          <p:cNvSpPr/>
          <p:nvPr/>
        </p:nvSpPr>
        <p:spPr>
          <a:xfrm>
            <a:off x="4204211" y="6423486"/>
            <a:ext cx="273913" cy="3003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a:t>3</a:t>
            </a:r>
          </a:p>
        </p:txBody>
      </p:sp>
      <p:sp>
        <p:nvSpPr>
          <p:cNvPr id="117" name="Ellipse 116"/>
          <p:cNvSpPr/>
          <p:nvPr/>
        </p:nvSpPr>
        <p:spPr>
          <a:xfrm>
            <a:off x="4867497" y="7666181"/>
            <a:ext cx="273913" cy="3003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a:t>2</a:t>
            </a:r>
          </a:p>
        </p:txBody>
      </p:sp>
      <p:sp>
        <p:nvSpPr>
          <p:cNvPr id="118" name="Ellipse 117"/>
          <p:cNvSpPr/>
          <p:nvPr/>
        </p:nvSpPr>
        <p:spPr>
          <a:xfrm>
            <a:off x="5577369" y="6262960"/>
            <a:ext cx="273913" cy="3003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200" dirty="0"/>
              <a:t>4</a:t>
            </a:r>
          </a:p>
        </p:txBody>
      </p:sp>
      <p:sp>
        <p:nvSpPr>
          <p:cNvPr id="119" name="Ellipse 118"/>
          <p:cNvSpPr/>
          <p:nvPr/>
        </p:nvSpPr>
        <p:spPr>
          <a:xfrm>
            <a:off x="4067255" y="7245211"/>
            <a:ext cx="273913" cy="300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smtClean="0"/>
              <a:t>1</a:t>
            </a:r>
            <a:endParaRPr lang="da-DK" sz="1200" dirty="0"/>
          </a:p>
        </p:txBody>
      </p:sp>
      <p:sp>
        <p:nvSpPr>
          <p:cNvPr id="120" name="Ellipse 119"/>
          <p:cNvSpPr/>
          <p:nvPr/>
        </p:nvSpPr>
        <p:spPr>
          <a:xfrm>
            <a:off x="4396691" y="8070133"/>
            <a:ext cx="273913" cy="300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a:t>3</a:t>
            </a:r>
          </a:p>
        </p:txBody>
      </p:sp>
      <p:sp>
        <p:nvSpPr>
          <p:cNvPr id="121" name="Ellipse 120"/>
          <p:cNvSpPr/>
          <p:nvPr/>
        </p:nvSpPr>
        <p:spPr>
          <a:xfrm>
            <a:off x="2684495" y="7516002"/>
            <a:ext cx="273913" cy="300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a:t>2</a:t>
            </a:r>
          </a:p>
        </p:txBody>
      </p:sp>
      <p:sp>
        <p:nvSpPr>
          <p:cNvPr id="122" name="Ellipse 121"/>
          <p:cNvSpPr/>
          <p:nvPr/>
        </p:nvSpPr>
        <p:spPr>
          <a:xfrm>
            <a:off x="5563565" y="7818257"/>
            <a:ext cx="273913" cy="3003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sz="1200" dirty="0"/>
              <a:t>4</a:t>
            </a:r>
          </a:p>
        </p:txBody>
      </p:sp>
      <p:sp>
        <p:nvSpPr>
          <p:cNvPr id="123" name="Ellipse 122"/>
          <p:cNvSpPr/>
          <p:nvPr/>
        </p:nvSpPr>
        <p:spPr>
          <a:xfrm>
            <a:off x="2189628" y="7095032"/>
            <a:ext cx="273913" cy="3003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smtClean="0"/>
              <a:t>1</a:t>
            </a:r>
            <a:endParaRPr lang="da-DK" sz="1200" dirty="0"/>
          </a:p>
        </p:txBody>
      </p:sp>
      <p:sp>
        <p:nvSpPr>
          <p:cNvPr id="124" name="Ellipse 123"/>
          <p:cNvSpPr/>
          <p:nvPr/>
        </p:nvSpPr>
        <p:spPr>
          <a:xfrm>
            <a:off x="1711299" y="7969429"/>
            <a:ext cx="273913" cy="3003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a:t>3</a:t>
            </a:r>
          </a:p>
        </p:txBody>
      </p:sp>
      <p:sp>
        <p:nvSpPr>
          <p:cNvPr id="125" name="Ellipse 124"/>
          <p:cNvSpPr/>
          <p:nvPr/>
        </p:nvSpPr>
        <p:spPr>
          <a:xfrm>
            <a:off x="2421391" y="5784980"/>
            <a:ext cx="273913" cy="3003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a:t>2</a:t>
            </a:r>
          </a:p>
        </p:txBody>
      </p:sp>
      <p:sp>
        <p:nvSpPr>
          <p:cNvPr id="126" name="Ellipse 125"/>
          <p:cNvSpPr/>
          <p:nvPr/>
        </p:nvSpPr>
        <p:spPr>
          <a:xfrm>
            <a:off x="3018707" y="8038450"/>
            <a:ext cx="273913" cy="3003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200" dirty="0"/>
              <a:t>4</a:t>
            </a:r>
          </a:p>
        </p:txBody>
      </p:sp>
      <p:sp>
        <p:nvSpPr>
          <p:cNvPr id="127" name="Ellipse 126"/>
          <p:cNvSpPr/>
          <p:nvPr/>
        </p:nvSpPr>
        <p:spPr>
          <a:xfrm>
            <a:off x="1755717" y="5697807"/>
            <a:ext cx="111046" cy="1389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128" name="Ellipse 127"/>
          <p:cNvSpPr/>
          <p:nvPr/>
        </p:nvSpPr>
        <p:spPr>
          <a:xfrm>
            <a:off x="2071240" y="7365781"/>
            <a:ext cx="111046" cy="1389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129" name="Ellipse 128"/>
          <p:cNvSpPr/>
          <p:nvPr/>
        </p:nvSpPr>
        <p:spPr>
          <a:xfrm>
            <a:off x="4285645" y="5697807"/>
            <a:ext cx="111046" cy="1389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130" name="Ellipse 129"/>
          <p:cNvSpPr/>
          <p:nvPr/>
        </p:nvSpPr>
        <p:spPr>
          <a:xfrm>
            <a:off x="4285645" y="7527211"/>
            <a:ext cx="111046" cy="1389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200"/>
          </a:p>
        </p:txBody>
      </p:sp>
      <p:sp>
        <p:nvSpPr>
          <p:cNvPr id="56" name="Rektangel 55"/>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7"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a:solidFill>
                  <a:schemeClr val="bg1"/>
                </a:solidFill>
                <a:latin typeface="Helvetica Neue"/>
              </a:rPr>
              <a:t>4 x 3 mod 1 (1/4 bane)</a:t>
            </a:r>
            <a:endParaRPr lang="da-DK" sz="2800" dirty="0">
              <a:solidFill>
                <a:schemeClr val="bg1"/>
              </a:solidFill>
              <a:latin typeface="Helvetica Neue"/>
              <a:cs typeface="Arial"/>
            </a:endParaRPr>
          </a:p>
        </p:txBody>
      </p:sp>
      <p:pic>
        <p:nvPicPr>
          <p:cNvPr id="58" name="Billede 57"/>
          <p:cNvPicPr>
            <a:picLocks noChangeAspect="1"/>
          </p:cNvPicPr>
          <p:nvPr/>
        </p:nvPicPr>
        <p:blipFill>
          <a:blip r:embed="rId2"/>
          <a:stretch>
            <a:fillRect/>
          </a:stretch>
        </p:blipFill>
        <p:spPr>
          <a:xfrm>
            <a:off x="4952955" y="46246"/>
            <a:ext cx="1794615" cy="512740"/>
          </a:xfrm>
          <a:prstGeom prst="rect">
            <a:avLst/>
          </a:prstGeom>
        </p:spPr>
      </p:pic>
    </p:spTree>
    <p:extLst>
      <p:ext uri="{BB962C8B-B14F-4D97-AF65-F5344CB8AC3E}">
        <p14:creationId xmlns:p14="http://schemas.microsoft.com/office/powerpoint/2010/main" val="170875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rotWithShape="1">
          <a:blip r:embed="rId2"/>
          <a:srcRect t="-377" b="-63"/>
          <a:stretch/>
        </p:blipFill>
        <p:spPr>
          <a:xfrm>
            <a:off x="557958" y="3723133"/>
            <a:ext cx="5777100" cy="4967581"/>
          </a:xfrm>
          <a:effectLst>
            <a:glow rad="38100">
              <a:schemeClr val="tx1">
                <a:alpha val="66000"/>
              </a:schemeClr>
            </a:glow>
          </a:effectLst>
        </p:spPr>
      </p:pic>
      <p:graphicFrame>
        <p:nvGraphicFramePr>
          <p:cNvPr id="5" name="Tabel 4"/>
          <p:cNvGraphicFramePr>
            <a:graphicFrameLocks noGrp="1"/>
          </p:cNvGraphicFramePr>
          <p:nvPr>
            <p:extLst>
              <p:ext uri="{D42A27DB-BD31-4B8C-83A1-F6EECF244321}">
                <p14:modId xmlns:p14="http://schemas.microsoft.com/office/powerpoint/2010/main" val="597390204"/>
              </p:ext>
            </p:extLst>
          </p:nvPr>
        </p:nvGraphicFramePr>
        <p:xfrm>
          <a:off x="276411" y="1194837"/>
          <a:ext cx="6058647" cy="2528296"/>
        </p:xfrm>
        <a:graphic>
          <a:graphicData uri="http://schemas.openxmlformats.org/drawingml/2006/table">
            <a:tbl>
              <a:tblPr firstRow="1" bandRow="1">
                <a:tableStyleId>{2D5ABB26-0587-4C30-8999-92F81FD0307C}</a:tableStyleId>
              </a:tblPr>
              <a:tblGrid>
                <a:gridCol w="2442883">
                  <a:extLst>
                    <a:ext uri="{9D8B030D-6E8A-4147-A177-3AD203B41FA5}">
                      <a16:colId xmlns:a16="http://schemas.microsoft.com/office/drawing/2014/main" val="20000"/>
                    </a:ext>
                  </a:extLst>
                </a:gridCol>
                <a:gridCol w="3615764">
                  <a:extLst>
                    <a:ext uri="{9D8B030D-6E8A-4147-A177-3AD203B41FA5}">
                      <a16:colId xmlns:a16="http://schemas.microsoft.com/office/drawing/2014/main" val="20001"/>
                    </a:ext>
                  </a:extLst>
                </a:gridCol>
              </a:tblGrid>
              <a:tr h="1001516">
                <a:tc>
                  <a:txBody>
                    <a:bodyPr/>
                    <a:lstStyle/>
                    <a:p>
                      <a:r>
                        <a:rPr lang="da-DK" sz="1400" dirty="0" smtClean="0"/>
                        <a:t>Hvilken af</a:t>
                      </a:r>
                      <a:r>
                        <a:rPr lang="da-DK" sz="1400" baseline="0" dirty="0" smtClean="0"/>
                        <a:t> spillets faser har du primært øvet i de tre foregående aktiviteter?</a:t>
                      </a:r>
                      <a:endParaRPr lang="da-DK" sz="1400" dirty="0">
                        <a:latin typeface="Helvetica Neue"/>
                        <a:cs typeface="Helvetica Neue"/>
                      </a:endParaRPr>
                    </a:p>
                  </a:txBody>
                  <a:tcPr>
                    <a:lnB w="12700" cap="flat" cmpd="sng" algn="ctr">
                      <a:solidFill>
                        <a:scrgbClr r="0" g="0" b="0"/>
                      </a:solidFill>
                      <a:prstDash val="solid"/>
                      <a:round/>
                      <a:headEnd type="none" w="med" len="med"/>
                      <a:tailEnd type="none" w="med" len="med"/>
                    </a:lnB>
                  </a:tcPr>
                </a:tc>
                <a:tc>
                  <a:txBody>
                    <a:bodyPr/>
                    <a:lstStyle/>
                    <a:p>
                      <a:endParaRPr lang="da-DK" dirty="0"/>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97833">
                <a:tc>
                  <a:txBody>
                    <a:bodyPr/>
                    <a:lstStyle/>
                    <a:p>
                      <a:r>
                        <a:rPr lang="da-DK" sz="1400" dirty="0" smtClean="0"/>
                        <a:t>Hvad har været vigtigt</a:t>
                      </a:r>
                      <a:r>
                        <a:rPr lang="da-DK" sz="1400" baseline="0" dirty="0" smtClean="0"/>
                        <a:t> at kunne for at indgå faserne?</a:t>
                      </a:r>
                      <a:endParaRPr lang="da-DK" sz="1400" dirty="0">
                        <a:latin typeface="Helvetica Neue"/>
                        <a:cs typeface="Helvetica Neue"/>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da-DK"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28947">
                <a:tc>
                  <a:txBody>
                    <a:bodyPr/>
                    <a:lstStyle/>
                    <a:p>
                      <a:endParaRPr lang="da-DK"/>
                    </a:p>
                  </a:txBody>
                  <a:tcPr>
                    <a:lnT w="12700" cap="flat" cmpd="sng" algn="ctr">
                      <a:solidFill>
                        <a:scrgbClr r="0" g="0" b="0"/>
                      </a:solidFill>
                      <a:prstDash val="solid"/>
                      <a:round/>
                      <a:headEnd type="none" w="med" len="med"/>
                      <a:tailEnd type="none" w="med" len="med"/>
                    </a:lnT>
                  </a:tcPr>
                </a:tc>
                <a:tc>
                  <a:txBody>
                    <a:bodyPr/>
                    <a:lstStyle/>
                    <a:p>
                      <a:endParaRPr lang="da-DK" dirty="0"/>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Rektangel 5"/>
          <p:cNvSpPr/>
          <p:nvPr/>
        </p:nvSpPr>
        <p:spPr>
          <a:xfrm>
            <a:off x="0" y="-92347"/>
            <a:ext cx="6858000" cy="80501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Titel 1"/>
          <p:cNvSpPr txBox="1">
            <a:spLocks/>
          </p:cNvSpPr>
          <p:nvPr/>
        </p:nvSpPr>
        <p:spPr>
          <a:xfrm>
            <a:off x="24864" y="-92347"/>
            <a:ext cx="4952955" cy="80501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a-DK" sz="2800" dirty="0" smtClean="0">
                <a:solidFill>
                  <a:schemeClr val="bg1"/>
                </a:solidFill>
                <a:latin typeface="Helvetica Neue"/>
              </a:rPr>
              <a:t>Refleksionsopgave 1</a:t>
            </a:r>
            <a:endParaRPr lang="da-DK" sz="2800" dirty="0">
              <a:solidFill>
                <a:schemeClr val="bg1"/>
              </a:solidFill>
              <a:latin typeface="Helvetica Neue"/>
              <a:cs typeface="Arial"/>
            </a:endParaRPr>
          </a:p>
        </p:txBody>
      </p:sp>
      <p:pic>
        <p:nvPicPr>
          <p:cNvPr id="8" name="Billede 7"/>
          <p:cNvPicPr>
            <a:picLocks noChangeAspect="1"/>
          </p:cNvPicPr>
          <p:nvPr/>
        </p:nvPicPr>
        <p:blipFill>
          <a:blip r:embed="rId3"/>
          <a:stretch>
            <a:fillRect/>
          </a:stretch>
        </p:blipFill>
        <p:spPr>
          <a:xfrm>
            <a:off x="4952955" y="46246"/>
            <a:ext cx="1794615" cy="512740"/>
          </a:xfrm>
          <a:prstGeom prst="rect">
            <a:avLst/>
          </a:prstGeom>
        </p:spPr>
      </p:pic>
    </p:spTree>
    <p:extLst>
      <p:ext uri="{BB962C8B-B14F-4D97-AF65-F5344CB8AC3E}">
        <p14:creationId xmlns:p14="http://schemas.microsoft.com/office/powerpoint/2010/main" val="52500990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3542</TotalTime>
  <Words>1965</Words>
  <Application>Microsoft Office PowerPoint</Application>
  <PresentationFormat>A4-papir (210 x 297 mm)</PresentationFormat>
  <Paragraphs>240</Paragraphs>
  <Slides>15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Arial</vt:lpstr>
      <vt:lpstr>Calibri</vt:lpstr>
      <vt:lpstr>Century Gothic</vt:lpstr>
      <vt:lpstr>Helvetica Neue</vt:lpstr>
      <vt:lpstr>Kontortema</vt:lpstr>
      <vt:lpstr>PowerPoint-præsentation</vt:lpstr>
      <vt:lpstr>Workshoppens didaktiske overvejelser</vt:lpstr>
      <vt:lpstr>Udvalgte faglige mål</vt:lpstr>
      <vt:lpstr>Fra boldbasis til ultimatebold – teoretiske modeller</vt:lpstr>
      <vt:lpstr>Fra boldbasis til ultimatebold – teoretiske modeller</vt:lpstr>
      <vt:lpstr>Fra boldbasis til ultimatebold - aktiviteter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Faglige mål</dc:title>
  <dc:creator>Torben Hansen</dc:creator>
  <cp:lastModifiedBy>Torben Hansen</cp:lastModifiedBy>
  <cp:revision>60</cp:revision>
  <cp:lastPrinted>2019-10-02T09:46:21Z</cp:lastPrinted>
  <dcterms:created xsi:type="dcterms:W3CDTF">2019-09-24T13:08:32Z</dcterms:created>
  <dcterms:modified xsi:type="dcterms:W3CDTF">2019-10-10T12:24:27Z</dcterms:modified>
</cp:coreProperties>
</file>