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85" r:id="rId3"/>
    <p:sldId id="270" r:id="rId4"/>
    <p:sldId id="279" r:id="rId5"/>
    <p:sldId id="282" r:id="rId6"/>
    <p:sldId id="280" r:id="rId7"/>
    <p:sldId id="281" r:id="rId8"/>
    <p:sldId id="276" r:id="rId9"/>
    <p:sldId id="267" r:id="rId10"/>
  </p:sldIdLst>
  <p:sldSz cx="6858000" cy="9906000" type="A4"/>
  <p:notesSz cx="6808788" cy="9940925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632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3A0-E82C-DD47-B36A-FB370E3B68E1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CC2-FA07-5247-82DA-6298D15FF7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949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3A0-E82C-DD47-B36A-FB370E3B68E1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CC2-FA07-5247-82DA-6298D15FF7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00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3A0-E82C-DD47-B36A-FB370E3B68E1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CC2-FA07-5247-82DA-6298D15FF7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56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3A0-E82C-DD47-B36A-FB370E3B68E1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CC2-FA07-5247-82DA-6298D15FF7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017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3A0-E82C-DD47-B36A-FB370E3B68E1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CC2-FA07-5247-82DA-6298D15FF7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59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3A0-E82C-DD47-B36A-FB370E3B68E1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CC2-FA07-5247-82DA-6298D15FF7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47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3A0-E82C-DD47-B36A-FB370E3B68E1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CC2-FA07-5247-82DA-6298D15FF7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612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3A0-E82C-DD47-B36A-FB370E3B68E1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CC2-FA07-5247-82DA-6298D15FF7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703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3A0-E82C-DD47-B36A-FB370E3B68E1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CC2-FA07-5247-82DA-6298D15FF7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063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3A0-E82C-DD47-B36A-FB370E3B68E1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CC2-FA07-5247-82DA-6298D15FF7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827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3A0-E82C-DD47-B36A-FB370E3B68E1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CC2-FA07-5247-82DA-6298D15FF7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162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83A0-E82C-DD47-B36A-FB370E3B68E1}" type="datetimeFigureOut">
              <a:rPr lang="da-DK" smtClean="0"/>
              <a:t>10-10-2019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B4CC2-FA07-5247-82DA-6298D15FF7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919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mailto:toh@skoleidraet.d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274320" y="727779"/>
            <a:ext cx="63470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Deltagermappe</a:t>
            </a:r>
          </a:p>
          <a:p>
            <a:pPr algn="ctr"/>
            <a:r>
              <a:rPr lang="da-DK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Introduktion til Boldspils-dugen</a:t>
            </a:r>
            <a:endParaRPr lang="da-DK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-2" y="9380819"/>
            <a:ext cx="6876849" cy="526093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18847" y="9474588"/>
            <a:ext cx="6839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Torben Hansen, </a:t>
            </a:r>
            <a:r>
              <a:rPr lang="da-DK" sz="1600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toh@skoleidraet.dk</a:t>
            </a:r>
            <a:r>
              <a:rPr lang="da-DK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da-DK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Billede 10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7791238"/>
            <a:ext cx="7696253" cy="1347329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0" y="9293757"/>
            <a:ext cx="6858000" cy="8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63" y="163187"/>
            <a:ext cx="1947911" cy="564591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5"/>
          <a:srcRect t="85248"/>
          <a:stretch/>
        </p:blipFill>
        <p:spPr>
          <a:xfrm>
            <a:off x="18847" y="7892716"/>
            <a:ext cx="6839153" cy="140104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3639341"/>
            <a:ext cx="6876849" cy="41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5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2875"/>
            <a:ext cx="6858000" cy="80501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-12875"/>
            <a:ext cx="4952955" cy="805010"/>
          </a:xfrm>
        </p:spPr>
        <p:txBody>
          <a:bodyPr>
            <a:no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"/>
                <a:cs typeface="Arial"/>
              </a:rPr>
              <a:t>Workshoppens didaktiske </a:t>
            </a:r>
            <a:r>
              <a:rPr lang="da-DK" sz="2400" dirty="0" smtClean="0">
                <a:solidFill>
                  <a:schemeClr val="bg1"/>
                </a:solidFill>
                <a:latin typeface="Arial"/>
                <a:cs typeface="Arial"/>
              </a:rPr>
              <a:t>overvejelser</a:t>
            </a:r>
            <a:endParaRPr lang="da-DK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55" y="46246"/>
            <a:ext cx="1794615" cy="512740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328367" y="1006563"/>
            <a:ext cx="6206903" cy="480131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31750" contourW="19050">
            <a:bevelT w="19050" h="0"/>
            <a:extrusionClr>
              <a:schemeClr val="tx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latin typeface="Arial"/>
                <a:cs typeface="Arial"/>
              </a:rPr>
              <a:t>TAKE HOME POINTER - BAGGRUND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Workshoppen ”introduktion til Boldspils-dugen” giver en bred indføring til hvordan man kan arbejde med boldspil.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Hensigten er, at alle modellen kan inddrages i relation til de modeller, der er på dugen for at vise, </a:t>
            </a:r>
            <a:r>
              <a:rPr lang="da-DK" sz="1600" dirty="0" err="1" smtClean="0"/>
              <a:t>modellerns</a:t>
            </a:r>
            <a:r>
              <a:rPr lang="da-DK" sz="1600" dirty="0" smtClean="0"/>
              <a:t> muligheder i praksis.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Denne workshop er bygget op omkring den samme boldspilsteknik, hvor man i par skal kunne aflevere og modtage en bold gennem brug af en </a:t>
            </a:r>
            <a:r>
              <a:rPr lang="da-DK" sz="1600" smtClean="0"/>
              <a:t>overtrækstrøje. </a:t>
            </a:r>
            <a:endParaRPr lang="da-D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Desuden er aktiviteterne bygget op omkring boldspilsfamilierne, hvor aktiviteterne kan placeres i hver deres boldspilsfamilie. Dette med henblik på at kursisterne får forståelse for at få justeringer kan ændre den boldspilsfamilie, aktiviteten hører hjemme 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Aktiviteterne er ligeledes placeret på forskellige trin på den dynamiske boldspilstrappe. Nogle aktiviteter har fokus på boldkontrol mens andre aktiviteter tager afsæt i et færdigt spil/ småspil og er mere komplekse. </a:t>
            </a:r>
            <a:r>
              <a:rPr lang="da-DK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Aktivitetshjulet involveres i nogle af aktiviteterne idet kursisterne får mulighed for at justere på deres aktiviteter ud fra nogle givne præmisser.</a:t>
            </a:r>
          </a:p>
        </p:txBody>
      </p:sp>
    </p:spTree>
    <p:extLst>
      <p:ext uri="{BB962C8B-B14F-4D97-AF65-F5344CB8AC3E}">
        <p14:creationId xmlns:p14="http://schemas.microsoft.com/office/powerpoint/2010/main" val="357914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15261"/>
            <a:ext cx="6858000" cy="80501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261"/>
            <a:ext cx="4952955" cy="805010"/>
          </a:xfrm>
        </p:spPr>
        <p:txBody>
          <a:bodyPr>
            <a:normAutofit/>
          </a:bodyPr>
          <a:lstStyle/>
          <a:p>
            <a:r>
              <a:rPr lang="da-DK" sz="3200" dirty="0" smtClean="0">
                <a:solidFill>
                  <a:schemeClr val="bg1"/>
                </a:solidFill>
                <a:latin typeface="Arial"/>
                <a:cs typeface="Arial"/>
              </a:rPr>
              <a:t>Boldspils-dugen</a:t>
            </a:r>
            <a:endParaRPr lang="da-DK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55" y="46246"/>
            <a:ext cx="1794615" cy="51274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90" y="1118718"/>
            <a:ext cx="5857674" cy="5457401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97031" y="7046183"/>
            <a:ext cx="6663937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 smtClean="0"/>
              <a:t>BOLDSPILS-DUGEN</a:t>
            </a:r>
            <a:r>
              <a:rPr lang="da-DK" sz="1400" dirty="0" smtClean="0"/>
              <a:t> giver bred indsigt i forskellige boldspilsfamilier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 smtClean="0"/>
              <a:t>BOLDSPILSTRAPPEN</a:t>
            </a:r>
            <a:r>
              <a:rPr lang="da-DK" sz="1400" dirty="0" smtClean="0"/>
              <a:t> er et bud på hvordan man kan arbejde med forskellige måder at strukturere sine boldspilsaktiviteter.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 smtClean="0"/>
              <a:t>TEAMTILGANGEN</a:t>
            </a:r>
            <a:r>
              <a:rPr lang="da-DK" sz="1400" dirty="0" smtClean="0"/>
              <a:t> er model, der skitserer 3 tilgange til at lære boldspil, en teknisk, en taktisk eller en teamtilgang. I nærværende workshop er der fokus på den taktiske tilgang samt team-tilgangen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 smtClean="0"/>
              <a:t>AKTIVITETSHJULET</a:t>
            </a:r>
            <a:r>
              <a:rPr lang="da-DK" sz="1400" dirty="0" smtClean="0"/>
              <a:t> er en model, der kan bruges til at udvikle og justere idrætsaktiviteter</a:t>
            </a:r>
          </a:p>
        </p:txBody>
      </p:sp>
    </p:spTree>
    <p:extLst>
      <p:ext uri="{BB962C8B-B14F-4D97-AF65-F5344CB8AC3E}">
        <p14:creationId xmlns:p14="http://schemas.microsoft.com/office/powerpoint/2010/main" val="156278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2875"/>
            <a:ext cx="6858000" cy="80501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-12875"/>
            <a:ext cx="4952955" cy="805010"/>
          </a:xfrm>
        </p:spPr>
        <p:txBody>
          <a:bodyPr>
            <a:noAutofit/>
          </a:bodyPr>
          <a:lstStyle/>
          <a:p>
            <a:r>
              <a:rPr lang="da-DK" sz="2600" dirty="0" smtClean="0">
                <a:solidFill>
                  <a:schemeClr val="bg1"/>
                </a:solidFill>
                <a:latin typeface="Arial"/>
                <a:cs typeface="Arial"/>
              </a:rPr>
              <a:t>Aktivitet 1</a:t>
            </a:r>
            <a:endParaRPr lang="da-DK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55" y="46246"/>
            <a:ext cx="1794615" cy="512740"/>
          </a:xfrm>
          <a:prstGeom prst="rect">
            <a:avLst/>
          </a:prstGeom>
        </p:spPr>
      </p:pic>
      <p:grpSp>
        <p:nvGrpSpPr>
          <p:cNvPr id="2" name="Gruppe 1"/>
          <p:cNvGrpSpPr/>
          <p:nvPr/>
        </p:nvGrpSpPr>
        <p:grpSpPr>
          <a:xfrm rot="5400000">
            <a:off x="1704945" y="19319"/>
            <a:ext cx="3448109" cy="5683625"/>
            <a:chOff x="1075765" y="1079005"/>
            <a:chExt cx="4329953" cy="8558055"/>
          </a:xfrm>
        </p:grpSpPr>
        <p:sp>
          <p:nvSpPr>
            <p:cNvPr id="11" name="Rektangel 10"/>
            <p:cNvSpPr/>
            <p:nvPr/>
          </p:nvSpPr>
          <p:spPr>
            <a:xfrm>
              <a:off x="1075765" y="1559858"/>
              <a:ext cx="4329953" cy="23935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ektangel 11"/>
            <p:cNvSpPr/>
            <p:nvPr/>
          </p:nvSpPr>
          <p:spPr>
            <a:xfrm>
              <a:off x="1075765" y="4347882"/>
              <a:ext cx="4329953" cy="23935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1075765" y="7135906"/>
              <a:ext cx="4329953" cy="23935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5" name="Lige forbindelse 14"/>
            <p:cNvCxnSpPr/>
            <p:nvPr/>
          </p:nvCxnSpPr>
          <p:spPr>
            <a:xfrm>
              <a:off x="3240741" y="1425388"/>
              <a:ext cx="0" cy="2635624"/>
            </a:xfrm>
            <a:prstGeom prst="line">
              <a:avLst/>
            </a:prstGeom>
            <a:ln w="28575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forbindelse 16"/>
            <p:cNvCxnSpPr/>
            <p:nvPr/>
          </p:nvCxnSpPr>
          <p:spPr>
            <a:xfrm>
              <a:off x="3240741" y="4213412"/>
              <a:ext cx="0" cy="2635624"/>
            </a:xfrm>
            <a:prstGeom prst="line">
              <a:avLst/>
            </a:prstGeom>
            <a:ln w="28575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/>
            <p:cNvCxnSpPr/>
            <p:nvPr/>
          </p:nvCxnSpPr>
          <p:spPr>
            <a:xfrm>
              <a:off x="3245223" y="7001436"/>
              <a:ext cx="0" cy="2635624"/>
            </a:xfrm>
            <a:prstGeom prst="line">
              <a:avLst/>
            </a:prstGeom>
            <a:ln w="28575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3664324" y="1079005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771420" y="1079005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260432" y="2415367"/>
              <a:ext cx="363070" cy="30928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Ellipse 22"/>
            <p:cNvSpPr/>
            <p:nvPr/>
          </p:nvSpPr>
          <p:spPr>
            <a:xfrm>
              <a:off x="3664324" y="4822769"/>
              <a:ext cx="363070" cy="30928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492120" y="4848664"/>
              <a:ext cx="363070" cy="30928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5" name="Rektangel 24"/>
          <p:cNvSpPr/>
          <p:nvPr/>
        </p:nvSpPr>
        <p:spPr>
          <a:xfrm>
            <a:off x="0" y="5177681"/>
            <a:ext cx="6858000" cy="80501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solidFill>
                  <a:schemeClr val="bg1"/>
                </a:solidFill>
                <a:latin typeface="Arial"/>
                <a:cs typeface="Arial"/>
              </a:rPr>
              <a:t>Scorekort</a:t>
            </a:r>
            <a:endParaRPr lang="da-DK"/>
          </a:p>
        </p:txBody>
      </p:sp>
      <p:graphicFrame>
        <p:nvGraphicFramePr>
          <p:cNvPr id="26" name="Tabel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34326"/>
              </p:ext>
            </p:extLst>
          </p:nvPr>
        </p:nvGraphicFramePr>
        <p:xfrm>
          <a:off x="148704" y="6069278"/>
          <a:ext cx="6467249" cy="3766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489">
                  <a:extLst>
                    <a:ext uri="{9D8B030D-6E8A-4147-A177-3AD203B41FA5}">
                      <a16:colId xmlns:a16="http://schemas.microsoft.com/office/drawing/2014/main" val="3902338147"/>
                    </a:ext>
                  </a:extLst>
                </a:gridCol>
                <a:gridCol w="4741313">
                  <a:extLst>
                    <a:ext uri="{9D8B030D-6E8A-4147-A177-3AD203B41FA5}">
                      <a16:colId xmlns:a16="http://schemas.microsoft.com/office/drawing/2014/main" val="2336364584"/>
                    </a:ext>
                  </a:extLst>
                </a:gridCol>
                <a:gridCol w="1156447">
                  <a:extLst>
                    <a:ext uri="{9D8B030D-6E8A-4147-A177-3AD203B41FA5}">
                      <a16:colId xmlns:a16="http://schemas.microsoft.com/office/drawing/2014/main" val="2130138570"/>
                    </a:ext>
                  </a:extLst>
                </a:gridCol>
              </a:tblGrid>
              <a:tr h="418540">
                <a:tc>
                  <a:txBody>
                    <a:bodyPr/>
                    <a:lstStyle/>
                    <a:p>
                      <a:pPr algn="ctr"/>
                      <a:endParaRPr lang="da-DK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Opgave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Forsøg</a:t>
                      </a:r>
                      <a:endParaRPr lang="da-DK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159548"/>
                  </a:ext>
                </a:extLst>
              </a:tr>
              <a:tr h="418540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/>
                        <a:t>1</a:t>
                      </a:r>
                      <a:endParaRPr lang="da-DK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Ram direkte</a:t>
                      </a:r>
                      <a:r>
                        <a:rPr lang="da-DK" sz="1600" baseline="0" dirty="0" smtClean="0"/>
                        <a:t> i </a:t>
                      </a:r>
                      <a:r>
                        <a:rPr lang="da-DK" sz="1600" dirty="0" err="1" smtClean="0"/>
                        <a:t>hullahopringen</a:t>
                      </a:r>
                      <a:r>
                        <a:rPr lang="da-DK" sz="1600" dirty="0" smtClean="0"/>
                        <a:t> (ikke</a:t>
                      </a:r>
                      <a:r>
                        <a:rPr lang="da-DK" sz="1600" baseline="0" dirty="0" smtClean="0"/>
                        <a:t> røre gulv inden)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69968"/>
                  </a:ext>
                </a:extLst>
              </a:tr>
              <a:tr h="418540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/>
                        <a:t>2</a:t>
                      </a:r>
                      <a:endParaRPr lang="da-DK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Ram </a:t>
                      </a:r>
                      <a:r>
                        <a:rPr lang="da-DK" sz="1600" dirty="0" err="1" smtClean="0"/>
                        <a:t>hullahopringen</a:t>
                      </a:r>
                      <a:r>
                        <a:rPr lang="da-DK" sz="1600" dirty="0" smtClean="0"/>
                        <a:t>,</a:t>
                      </a:r>
                      <a:r>
                        <a:rPr lang="da-DK" sz="1600" baseline="0" dirty="0" smtClean="0"/>
                        <a:t> hvor bolden rører gulv 1 gang.</a:t>
                      </a:r>
                      <a:endParaRPr lang="da-DK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34703"/>
                  </a:ext>
                </a:extLst>
              </a:tr>
              <a:tr h="418540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/>
                        <a:t>3</a:t>
                      </a:r>
                      <a:endParaRPr lang="da-DK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Spil bolden</a:t>
                      </a:r>
                      <a:r>
                        <a:rPr lang="da-DK" sz="1600" baseline="0" dirty="0" smtClean="0"/>
                        <a:t> over nettet og ram </a:t>
                      </a:r>
                      <a:r>
                        <a:rPr lang="da-DK" sz="1600" baseline="0" dirty="0" err="1" smtClean="0"/>
                        <a:t>hullahop</a:t>
                      </a:r>
                      <a:r>
                        <a:rPr lang="da-DK" sz="1600" baseline="0" dirty="0" smtClean="0"/>
                        <a:t>-ringen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604037"/>
                  </a:ext>
                </a:extLst>
              </a:tr>
              <a:tr h="418540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/>
                        <a:t>4</a:t>
                      </a:r>
                      <a:endParaRPr lang="da-DK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156021"/>
                  </a:ext>
                </a:extLst>
              </a:tr>
              <a:tr h="418540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/>
                        <a:t>5</a:t>
                      </a:r>
                      <a:endParaRPr lang="da-DK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173779"/>
                  </a:ext>
                </a:extLst>
              </a:tr>
              <a:tr h="418540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/>
                        <a:t>6</a:t>
                      </a:r>
                      <a:endParaRPr lang="da-DK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811692"/>
                  </a:ext>
                </a:extLst>
              </a:tr>
              <a:tr h="418540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/>
                        <a:t>7</a:t>
                      </a:r>
                      <a:endParaRPr lang="da-DK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00050"/>
                  </a:ext>
                </a:extLst>
              </a:tr>
              <a:tr h="418540"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/>
                        <a:t>8</a:t>
                      </a:r>
                      <a:endParaRPr lang="da-DK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171186"/>
                  </a:ext>
                </a:extLst>
              </a:tr>
            </a:tbl>
          </a:graphicData>
        </a:graphic>
      </p:graphicFrame>
      <p:sp>
        <p:nvSpPr>
          <p:cNvPr id="27" name="Ellipse 26"/>
          <p:cNvSpPr/>
          <p:nvPr/>
        </p:nvSpPr>
        <p:spPr>
          <a:xfrm rot="5400000">
            <a:off x="5136035" y="4743930"/>
            <a:ext cx="289127" cy="2054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839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2875"/>
            <a:ext cx="6858000" cy="80501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-12875"/>
            <a:ext cx="4952955" cy="805010"/>
          </a:xfrm>
        </p:spPr>
        <p:txBody>
          <a:bodyPr>
            <a:noAutofit/>
          </a:bodyPr>
          <a:lstStyle/>
          <a:p>
            <a:r>
              <a:rPr lang="da-DK" sz="2600" dirty="0" smtClean="0">
                <a:solidFill>
                  <a:schemeClr val="bg1"/>
                </a:solidFill>
                <a:latin typeface="Arial"/>
                <a:cs typeface="Arial"/>
              </a:rPr>
              <a:t>Trøje kast - volley</a:t>
            </a:r>
            <a:endParaRPr lang="da-DK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55" y="46246"/>
            <a:ext cx="1794615" cy="512740"/>
          </a:xfrm>
          <a:prstGeom prst="rect">
            <a:avLst/>
          </a:prstGeom>
        </p:spPr>
      </p:pic>
      <p:grpSp>
        <p:nvGrpSpPr>
          <p:cNvPr id="2" name="Gruppe 1"/>
          <p:cNvGrpSpPr/>
          <p:nvPr/>
        </p:nvGrpSpPr>
        <p:grpSpPr>
          <a:xfrm>
            <a:off x="851860" y="1503361"/>
            <a:ext cx="5016500" cy="7149104"/>
            <a:chOff x="1075765" y="1425388"/>
            <a:chExt cx="4329953" cy="8211672"/>
          </a:xfrm>
        </p:grpSpPr>
        <p:sp>
          <p:nvSpPr>
            <p:cNvPr id="11" name="Rektangel 10"/>
            <p:cNvSpPr/>
            <p:nvPr/>
          </p:nvSpPr>
          <p:spPr>
            <a:xfrm>
              <a:off x="1075765" y="1559858"/>
              <a:ext cx="4329953" cy="23935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ektangel 11"/>
            <p:cNvSpPr/>
            <p:nvPr/>
          </p:nvSpPr>
          <p:spPr>
            <a:xfrm>
              <a:off x="1075765" y="4347882"/>
              <a:ext cx="4329953" cy="23935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1075765" y="7135906"/>
              <a:ext cx="4329953" cy="23935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5" name="Lige forbindelse 14"/>
            <p:cNvCxnSpPr/>
            <p:nvPr/>
          </p:nvCxnSpPr>
          <p:spPr>
            <a:xfrm>
              <a:off x="3240741" y="1425388"/>
              <a:ext cx="0" cy="2635624"/>
            </a:xfrm>
            <a:prstGeom prst="line">
              <a:avLst/>
            </a:prstGeom>
            <a:ln w="28575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forbindelse 16"/>
            <p:cNvCxnSpPr/>
            <p:nvPr/>
          </p:nvCxnSpPr>
          <p:spPr>
            <a:xfrm>
              <a:off x="3240741" y="4213412"/>
              <a:ext cx="0" cy="2635624"/>
            </a:xfrm>
            <a:prstGeom prst="line">
              <a:avLst/>
            </a:prstGeom>
            <a:ln w="28575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/>
            <p:cNvCxnSpPr/>
            <p:nvPr/>
          </p:nvCxnSpPr>
          <p:spPr>
            <a:xfrm>
              <a:off x="3245223" y="7001436"/>
              <a:ext cx="0" cy="2635624"/>
            </a:xfrm>
            <a:prstGeom prst="line">
              <a:avLst/>
            </a:prstGeom>
            <a:ln w="28575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2492120" y="1643264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939594" y="1643264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260432" y="2415367"/>
              <a:ext cx="363070" cy="30928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Ellipse 22"/>
            <p:cNvSpPr/>
            <p:nvPr/>
          </p:nvSpPr>
          <p:spPr>
            <a:xfrm>
              <a:off x="3664324" y="4822769"/>
              <a:ext cx="363070" cy="30928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492120" y="4848664"/>
              <a:ext cx="363070" cy="30928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7" name="Ellipse 26"/>
          <p:cNvSpPr/>
          <p:nvPr/>
        </p:nvSpPr>
        <p:spPr>
          <a:xfrm>
            <a:off x="5411904" y="5876190"/>
            <a:ext cx="289127" cy="2054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874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2875"/>
            <a:ext cx="6858000" cy="80501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-12875"/>
            <a:ext cx="4952955" cy="805010"/>
          </a:xfrm>
        </p:spPr>
        <p:txBody>
          <a:bodyPr>
            <a:noAutofit/>
          </a:bodyPr>
          <a:lstStyle/>
          <a:p>
            <a:r>
              <a:rPr lang="da-DK" sz="2600" dirty="0" smtClean="0">
                <a:solidFill>
                  <a:schemeClr val="bg1"/>
                </a:solidFill>
                <a:latin typeface="Arial"/>
                <a:cs typeface="Arial"/>
              </a:rPr>
              <a:t>Aktivitet 2A</a:t>
            </a:r>
            <a:endParaRPr lang="da-DK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55" y="46246"/>
            <a:ext cx="1794615" cy="51274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60859" y="988039"/>
            <a:ext cx="6263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da-DK" sz="1400" dirty="0" smtClean="0"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Trøjekast volley: Få så mange gentagelser med dem på den anden side som muligt. Når man har kastet løber man ned til baglinjen og stiller sig i køen igen</a:t>
            </a:r>
            <a:endParaRPr lang="da-DK" sz="1400" dirty="0"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0" y="5036175"/>
            <a:ext cx="6858000" cy="80501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0" y="5036175"/>
            <a:ext cx="4952955" cy="805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600" smtClean="0">
                <a:solidFill>
                  <a:schemeClr val="bg1"/>
                </a:solidFill>
                <a:latin typeface="Arial"/>
                <a:cs typeface="Arial"/>
              </a:rPr>
              <a:t>Aktivitet 2B</a:t>
            </a:r>
            <a:endParaRPr lang="da-DK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1" name="Billed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55" y="5095296"/>
            <a:ext cx="1794615" cy="512740"/>
          </a:xfrm>
          <a:prstGeom prst="rect">
            <a:avLst/>
          </a:prstGeom>
        </p:spPr>
      </p:pic>
      <p:sp>
        <p:nvSpPr>
          <p:cNvPr id="57" name="Rektangel 56"/>
          <p:cNvSpPr/>
          <p:nvPr/>
        </p:nvSpPr>
        <p:spPr>
          <a:xfrm>
            <a:off x="1122782" y="7021126"/>
            <a:ext cx="4329953" cy="2393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8" name="Lige forbindelse 57"/>
          <p:cNvCxnSpPr/>
          <p:nvPr/>
        </p:nvCxnSpPr>
        <p:spPr>
          <a:xfrm>
            <a:off x="3287759" y="6886656"/>
            <a:ext cx="0" cy="2635624"/>
          </a:xfrm>
          <a:prstGeom prst="line">
            <a:avLst/>
          </a:prstGeom>
          <a:ln w="28575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2321906" y="7116546"/>
            <a:ext cx="363070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0" name="Ellipse 59"/>
          <p:cNvSpPr/>
          <p:nvPr/>
        </p:nvSpPr>
        <p:spPr>
          <a:xfrm>
            <a:off x="2353237" y="7644801"/>
            <a:ext cx="363070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1" name="Ellipse 60"/>
          <p:cNvSpPr/>
          <p:nvPr/>
        </p:nvSpPr>
        <p:spPr>
          <a:xfrm>
            <a:off x="3658515" y="7179264"/>
            <a:ext cx="363070" cy="3092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2" name="Ellipse 61"/>
          <p:cNvSpPr/>
          <p:nvPr/>
        </p:nvSpPr>
        <p:spPr>
          <a:xfrm>
            <a:off x="3683124" y="7726399"/>
            <a:ext cx="363070" cy="3092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Afrundet rektangel 62"/>
          <p:cNvSpPr/>
          <p:nvPr/>
        </p:nvSpPr>
        <p:spPr>
          <a:xfrm>
            <a:off x="3771673" y="7473808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4" name="Afrundet rektangel 63"/>
          <p:cNvSpPr/>
          <p:nvPr/>
        </p:nvSpPr>
        <p:spPr>
          <a:xfrm>
            <a:off x="2446223" y="7363244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5" name="Ellipse 64"/>
          <p:cNvSpPr/>
          <p:nvPr/>
        </p:nvSpPr>
        <p:spPr>
          <a:xfrm>
            <a:off x="4157772" y="7170335"/>
            <a:ext cx="363070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6" name="Ellipse 65"/>
          <p:cNvSpPr/>
          <p:nvPr/>
        </p:nvSpPr>
        <p:spPr>
          <a:xfrm>
            <a:off x="4189103" y="7698590"/>
            <a:ext cx="363070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7" name="Afrundet rektangel 66"/>
          <p:cNvSpPr/>
          <p:nvPr/>
        </p:nvSpPr>
        <p:spPr>
          <a:xfrm>
            <a:off x="4282089" y="7417033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8" name="Ellipse 67"/>
          <p:cNvSpPr/>
          <p:nvPr/>
        </p:nvSpPr>
        <p:spPr>
          <a:xfrm>
            <a:off x="1791983" y="7106919"/>
            <a:ext cx="363070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9" name="Ellipse 68"/>
          <p:cNvSpPr/>
          <p:nvPr/>
        </p:nvSpPr>
        <p:spPr>
          <a:xfrm>
            <a:off x="1823314" y="7635174"/>
            <a:ext cx="363070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0" name="Afrundet rektangel 69"/>
          <p:cNvSpPr/>
          <p:nvPr/>
        </p:nvSpPr>
        <p:spPr>
          <a:xfrm>
            <a:off x="1916300" y="7353617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1" name="Lige forbindelse 70"/>
          <p:cNvCxnSpPr>
            <a:stCxn id="57" idx="1"/>
            <a:endCxn id="57" idx="3"/>
          </p:cNvCxnSpPr>
          <p:nvPr/>
        </p:nvCxnSpPr>
        <p:spPr>
          <a:xfrm>
            <a:off x="1118301" y="8217915"/>
            <a:ext cx="43299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/>
          <p:nvPr/>
        </p:nvSpPr>
        <p:spPr>
          <a:xfrm>
            <a:off x="2439708" y="8358869"/>
            <a:ext cx="363070" cy="30928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3" name="Ellipse 72"/>
          <p:cNvSpPr/>
          <p:nvPr/>
        </p:nvSpPr>
        <p:spPr>
          <a:xfrm>
            <a:off x="2471039" y="8887124"/>
            <a:ext cx="363070" cy="30928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4" name="Ellipse 73"/>
          <p:cNvSpPr/>
          <p:nvPr/>
        </p:nvSpPr>
        <p:spPr>
          <a:xfrm>
            <a:off x="3570957" y="8421587"/>
            <a:ext cx="363070" cy="3092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5" name="Ellipse 74"/>
          <p:cNvSpPr/>
          <p:nvPr/>
        </p:nvSpPr>
        <p:spPr>
          <a:xfrm>
            <a:off x="3595566" y="8968722"/>
            <a:ext cx="363070" cy="3092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6" name="Afrundet rektangel 75"/>
          <p:cNvSpPr/>
          <p:nvPr/>
        </p:nvSpPr>
        <p:spPr>
          <a:xfrm>
            <a:off x="3684115" y="8716131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7" name="Afrundet rektangel 76"/>
          <p:cNvSpPr/>
          <p:nvPr/>
        </p:nvSpPr>
        <p:spPr>
          <a:xfrm>
            <a:off x="2564025" y="8605567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8" name="Ellipse 77"/>
          <p:cNvSpPr/>
          <p:nvPr/>
        </p:nvSpPr>
        <p:spPr>
          <a:xfrm>
            <a:off x="4070214" y="8412658"/>
            <a:ext cx="363070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9" name="Ellipse 78"/>
          <p:cNvSpPr/>
          <p:nvPr/>
        </p:nvSpPr>
        <p:spPr>
          <a:xfrm>
            <a:off x="4101545" y="8940913"/>
            <a:ext cx="363070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0" name="Afrundet rektangel 79"/>
          <p:cNvSpPr/>
          <p:nvPr/>
        </p:nvSpPr>
        <p:spPr>
          <a:xfrm>
            <a:off x="4194531" y="8659356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1" name="Ellipse 80"/>
          <p:cNvSpPr/>
          <p:nvPr/>
        </p:nvSpPr>
        <p:spPr>
          <a:xfrm>
            <a:off x="1909785" y="8349242"/>
            <a:ext cx="363070" cy="3092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2" name="Ellipse 81"/>
          <p:cNvSpPr/>
          <p:nvPr/>
        </p:nvSpPr>
        <p:spPr>
          <a:xfrm>
            <a:off x="1941116" y="8877497"/>
            <a:ext cx="363070" cy="3092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3" name="Afrundet rektangel 82"/>
          <p:cNvSpPr/>
          <p:nvPr/>
        </p:nvSpPr>
        <p:spPr>
          <a:xfrm>
            <a:off x="2034102" y="8595940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6" name="Ellipse 85"/>
          <p:cNvSpPr/>
          <p:nvPr/>
        </p:nvSpPr>
        <p:spPr>
          <a:xfrm>
            <a:off x="2490972" y="7479617"/>
            <a:ext cx="112152" cy="1055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7" name="Ellipse 86"/>
          <p:cNvSpPr/>
          <p:nvPr/>
        </p:nvSpPr>
        <p:spPr>
          <a:xfrm>
            <a:off x="2604155" y="8711530"/>
            <a:ext cx="112152" cy="1055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" name="Grupper 5"/>
          <p:cNvGrpSpPr/>
          <p:nvPr/>
        </p:nvGrpSpPr>
        <p:grpSpPr>
          <a:xfrm rot="16200000">
            <a:off x="656086" y="2227549"/>
            <a:ext cx="3039471" cy="2106079"/>
            <a:chOff x="1080246" y="2120154"/>
            <a:chExt cx="4334434" cy="2635624"/>
          </a:xfrm>
        </p:grpSpPr>
        <p:sp>
          <p:nvSpPr>
            <p:cNvPr id="10" name="Rektangel 9"/>
            <p:cNvSpPr/>
            <p:nvPr/>
          </p:nvSpPr>
          <p:spPr>
            <a:xfrm>
              <a:off x="1084727" y="2254624"/>
              <a:ext cx="4329953" cy="23935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1" name="Lige forbindelse 10"/>
            <p:cNvCxnSpPr/>
            <p:nvPr/>
          </p:nvCxnSpPr>
          <p:spPr>
            <a:xfrm>
              <a:off x="3249704" y="2120154"/>
              <a:ext cx="0" cy="2635624"/>
            </a:xfrm>
            <a:prstGeom prst="line">
              <a:avLst/>
            </a:prstGeom>
            <a:ln w="28575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2283851" y="2350044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315182" y="2878299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620460" y="2412762"/>
              <a:ext cx="363070" cy="30928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Ellipse 14"/>
            <p:cNvSpPr/>
            <p:nvPr/>
          </p:nvSpPr>
          <p:spPr>
            <a:xfrm>
              <a:off x="3645069" y="2959897"/>
              <a:ext cx="363070" cy="30928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Afrundet rektangel 3"/>
            <p:cNvSpPr/>
            <p:nvPr/>
          </p:nvSpPr>
          <p:spPr>
            <a:xfrm>
              <a:off x="3733618" y="2707306"/>
              <a:ext cx="177098" cy="31600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Afrundet rektangel 15"/>
            <p:cNvSpPr/>
            <p:nvPr/>
          </p:nvSpPr>
          <p:spPr>
            <a:xfrm>
              <a:off x="2408168" y="2596742"/>
              <a:ext cx="177098" cy="31600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Ellipse 16"/>
            <p:cNvSpPr/>
            <p:nvPr/>
          </p:nvSpPr>
          <p:spPr>
            <a:xfrm>
              <a:off x="4119717" y="2403833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Ellipse 17"/>
            <p:cNvSpPr/>
            <p:nvPr/>
          </p:nvSpPr>
          <p:spPr>
            <a:xfrm>
              <a:off x="4151048" y="2932088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Afrundet rektangel 18"/>
            <p:cNvSpPr/>
            <p:nvPr/>
          </p:nvSpPr>
          <p:spPr>
            <a:xfrm>
              <a:off x="4244034" y="2650531"/>
              <a:ext cx="177098" cy="31600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753928" y="2340417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785259" y="2868672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Afrundet rektangel 21"/>
            <p:cNvSpPr/>
            <p:nvPr/>
          </p:nvSpPr>
          <p:spPr>
            <a:xfrm>
              <a:off x="1878245" y="2587115"/>
              <a:ext cx="177098" cy="31600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3" name="Lige forbindelse 22"/>
            <p:cNvCxnSpPr>
              <a:stCxn id="10" idx="1"/>
              <a:endCxn id="10" idx="3"/>
            </p:cNvCxnSpPr>
            <p:nvPr/>
          </p:nvCxnSpPr>
          <p:spPr>
            <a:xfrm>
              <a:off x="1080246" y="3451413"/>
              <a:ext cx="432995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>
            <a:xfrm>
              <a:off x="2401653" y="3592367"/>
              <a:ext cx="363070" cy="30928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3" name="Ellipse 42"/>
            <p:cNvSpPr/>
            <p:nvPr/>
          </p:nvSpPr>
          <p:spPr>
            <a:xfrm>
              <a:off x="2432984" y="4120622"/>
              <a:ext cx="363070" cy="30928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532902" y="3655085"/>
              <a:ext cx="363070" cy="30928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557511" y="4202220"/>
              <a:ext cx="363070" cy="30928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Afrundet rektangel 45"/>
            <p:cNvSpPr/>
            <p:nvPr/>
          </p:nvSpPr>
          <p:spPr>
            <a:xfrm>
              <a:off x="3646060" y="3949629"/>
              <a:ext cx="177098" cy="31600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Afrundet rektangel 46"/>
            <p:cNvSpPr/>
            <p:nvPr/>
          </p:nvSpPr>
          <p:spPr>
            <a:xfrm>
              <a:off x="2525970" y="3839065"/>
              <a:ext cx="177098" cy="31600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032159" y="3646156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063490" y="4174411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Afrundet rektangel 49"/>
            <p:cNvSpPr/>
            <p:nvPr/>
          </p:nvSpPr>
          <p:spPr>
            <a:xfrm>
              <a:off x="4156476" y="3892854"/>
              <a:ext cx="177098" cy="31600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871730" y="3582740"/>
              <a:ext cx="363070" cy="30928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2" name="Ellipse 51"/>
            <p:cNvSpPr/>
            <p:nvPr/>
          </p:nvSpPr>
          <p:spPr>
            <a:xfrm>
              <a:off x="1903061" y="4110995"/>
              <a:ext cx="363070" cy="30928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3" name="Afrundet rektangel 52"/>
            <p:cNvSpPr/>
            <p:nvPr/>
          </p:nvSpPr>
          <p:spPr>
            <a:xfrm>
              <a:off x="1996047" y="3829438"/>
              <a:ext cx="177098" cy="31600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5" name="Lige pilforbindelse 4"/>
            <p:cNvCxnSpPr/>
            <p:nvPr/>
          </p:nvCxnSpPr>
          <p:spPr>
            <a:xfrm>
              <a:off x="2774901" y="2832829"/>
              <a:ext cx="7580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/>
            <p:cNvSpPr/>
            <p:nvPr/>
          </p:nvSpPr>
          <p:spPr>
            <a:xfrm>
              <a:off x="2452917" y="2713115"/>
              <a:ext cx="112152" cy="1055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6" name="Ellipse 55"/>
            <p:cNvSpPr/>
            <p:nvPr/>
          </p:nvSpPr>
          <p:spPr>
            <a:xfrm>
              <a:off x="2566100" y="3945028"/>
              <a:ext cx="112152" cy="1055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91" name="Lige pilforbindelse 90"/>
            <p:cNvCxnSpPr/>
            <p:nvPr/>
          </p:nvCxnSpPr>
          <p:spPr>
            <a:xfrm flipH="1" flipV="1">
              <a:off x="2771238" y="4047114"/>
              <a:ext cx="837646" cy="3676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ktangel 94"/>
          <p:cNvSpPr/>
          <p:nvPr/>
        </p:nvSpPr>
        <p:spPr>
          <a:xfrm>
            <a:off x="246504" y="5921666"/>
            <a:ext cx="5997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da-DK" sz="1400" dirty="0" smtClean="0"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Trøjekast volley: Engelsk double. Hvert hold har nu en ¼ bane som de skal forsvare. Man må score på modstandernes baner på modsatte side af nettet. </a:t>
            </a:r>
            <a:endParaRPr lang="da-DK" sz="1400" dirty="0"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96" name="Lige pilforbindelse 95"/>
          <p:cNvCxnSpPr/>
          <p:nvPr/>
        </p:nvCxnSpPr>
        <p:spPr>
          <a:xfrm>
            <a:off x="2840267" y="7566163"/>
            <a:ext cx="7580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Lige pilforbindelse 96"/>
          <p:cNvCxnSpPr/>
          <p:nvPr/>
        </p:nvCxnSpPr>
        <p:spPr>
          <a:xfrm flipV="1">
            <a:off x="2818379" y="7851184"/>
            <a:ext cx="804498" cy="849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Lige pilforbindelse 97"/>
          <p:cNvCxnSpPr/>
          <p:nvPr/>
        </p:nvCxnSpPr>
        <p:spPr>
          <a:xfrm>
            <a:off x="2843195" y="7751297"/>
            <a:ext cx="758001" cy="8955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Lige pilforbindelse 98"/>
          <p:cNvCxnSpPr/>
          <p:nvPr/>
        </p:nvCxnSpPr>
        <p:spPr>
          <a:xfrm flipH="1" flipV="1">
            <a:off x="2836604" y="8780448"/>
            <a:ext cx="837646" cy="36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upper 83"/>
          <p:cNvGrpSpPr/>
          <p:nvPr/>
        </p:nvGrpSpPr>
        <p:grpSpPr>
          <a:xfrm rot="16200000">
            <a:off x="3433219" y="2211942"/>
            <a:ext cx="3039471" cy="2106079"/>
            <a:chOff x="1080246" y="2120154"/>
            <a:chExt cx="4334434" cy="2635624"/>
          </a:xfrm>
        </p:grpSpPr>
        <p:sp>
          <p:nvSpPr>
            <p:cNvPr id="85" name="Rektangel 84"/>
            <p:cNvSpPr/>
            <p:nvPr/>
          </p:nvSpPr>
          <p:spPr>
            <a:xfrm>
              <a:off x="1084727" y="2254624"/>
              <a:ext cx="4329953" cy="23935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88" name="Lige forbindelse 87"/>
            <p:cNvCxnSpPr/>
            <p:nvPr/>
          </p:nvCxnSpPr>
          <p:spPr>
            <a:xfrm>
              <a:off x="3249704" y="2120154"/>
              <a:ext cx="0" cy="2635624"/>
            </a:xfrm>
            <a:prstGeom prst="line">
              <a:avLst/>
            </a:prstGeom>
            <a:ln w="28575"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Ellipse 88"/>
            <p:cNvSpPr/>
            <p:nvPr/>
          </p:nvSpPr>
          <p:spPr>
            <a:xfrm>
              <a:off x="2283851" y="2350044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0" name="Ellipse 89"/>
            <p:cNvSpPr/>
            <p:nvPr/>
          </p:nvSpPr>
          <p:spPr>
            <a:xfrm>
              <a:off x="2315182" y="2878299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2" name="Ellipse 91"/>
            <p:cNvSpPr/>
            <p:nvPr/>
          </p:nvSpPr>
          <p:spPr>
            <a:xfrm>
              <a:off x="3620460" y="2412762"/>
              <a:ext cx="363070" cy="30928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3" name="Ellipse 92"/>
            <p:cNvSpPr/>
            <p:nvPr/>
          </p:nvSpPr>
          <p:spPr>
            <a:xfrm>
              <a:off x="3645069" y="2959897"/>
              <a:ext cx="363070" cy="30928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4" name="Afrundet rektangel 93"/>
            <p:cNvSpPr/>
            <p:nvPr/>
          </p:nvSpPr>
          <p:spPr>
            <a:xfrm>
              <a:off x="3733618" y="2707306"/>
              <a:ext cx="177098" cy="31600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0" name="Afrundet rektangel 99"/>
            <p:cNvSpPr/>
            <p:nvPr/>
          </p:nvSpPr>
          <p:spPr>
            <a:xfrm>
              <a:off x="2408168" y="2596742"/>
              <a:ext cx="177098" cy="31600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4119717" y="2403833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4151048" y="2932088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3" name="Afrundet rektangel 102"/>
            <p:cNvSpPr/>
            <p:nvPr/>
          </p:nvSpPr>
          <p:spPr>
            <a:xfrm>
              <a:off x="4244034" y="2650531"/>
              <a:ext cx="177098" cy="31600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1753928" y="2340417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1785259" y="2868672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6" name="Afrundet rektangel 105"/>
            <p:cNvSpPr/>
            <p:nvPr/>
          </p:nvSpPr>
          <p:spPr>
            <a:xfrm>
              <a:off x="1878245" y="2587115"/>
              <a:ext cx="177098" cy="31600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07" name="Lige forbindelse 106"/>
            <p:cNvCxnSpPr>
              <a:stCxn id="85" idx="1"/>
              <a:endCxn id="85" idx="3"/>
            </p:cNvCxnSpPr>
            <p:nvPr/>
          </p:nvCxnSpPr>
          <p:spPr>
            <a:xfrm>
              <a:off x="1080246" y="3451413"/>
              <a:ext cx="432995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Ellipse 107"/>
            <p:cNvSpPr/>
            <p:nvPr/>
          </p:nvSpPr>
          <p:spPr>
            <a:xfrm>
              <a:off x="2401653" y="3592367"/>
              <a:ext cx="363070" cy="30928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2432984" y="4120622"/>
              <a:ext cx="363070" cy="30928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3" name="Afrundet rektangel 112"/>
            <p:cNvSpPr/>
            <p:nvPr/>
          </p:nvSpPr>
          <p:spPr>
            <a:xfrm>
              <a:off x="2525970" y="3839065"/>
              <a:ext cx="177098" cy="31600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4032159" y="3646156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4063490" y="4174411"/>
              <a:ext cx="363070" cy="30928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6" name="Afrundet rektangel 115"/>
            <p:cNvSpPr/>
            <p:nvPr/>
          </p:nvSpPr>
          <p:spPr>
            <a:xfrm>
              <a:off x="4156476" y="3892854"/>
              <a:ext cx="177098" cy="31600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20" name="Lige pilforbindelse 119"/>
            <p:cNvCxnSpPr/>
            <p:nvPr/>
          </p:nvCxnSpPr>
          <p:spPr>
            <a:xfrm>
              <a:off x="2774901" y="2832829"/>
              <a:ext cx="7580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Ellipse 120"/>
            <p:cNvSpPr/>
            <p:nvPr/>
          </p:nvSpPr>
          <p:spPr>
            <a:xfrm>
              <a:off x="2452917" y="2713115"/>
              <a:ext cx="112152" cy="1055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2566100" y="3945028"/>
              <a:ext cx="112152" cy="1055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23" name="Lige pilforbindelse 122"/>
            <p:cNvCxnSpPr/>
            <p:nvPr/>
          </p:nvCxnSpPr>
          <p:spPr>
            <a:xfrm flipH="1" flipV="1">
              <a:off x="2771238" y="4047114"/>
              <a:ext cx="837646" cy="3676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143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-12875"/>
            <a:ext cx="6858000" cy="80501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-12875"/>
            <a:ext cx="4952955" cy="805010"/>
          </a:xfrm>
        </p:spPr>
        <p:txBody>
          <a:bodyPr>
            <a:noAutofit/>
          </a:bodyPr>
          <a:lstStyle/>
          <a:p>
            <a:r>
              <a:rPr lang="da-DK" sz="2600" dirty="0" smtClean="0">
                <a:solidFill>
                  <a:schemeClr val="bg1"/>
                </a:solidFill>
                <a:latin typeface="Arial"/>
                <a:cs typeface="Arial"/>
              </a:rPr>
              <a:t>Aktivitet 3</a:t>
            </a:r>
            <a:endParaRPr lang="da-DK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55" y="46246"/>
            <a:ext cx="1794615" cy="51274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60859" y="988039"/>
            <a:ext cx="6263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da-DK" sz="1400" dirty="0" smtClean="0"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Trøjekast volley: Få så mange gentagelser med dem på den anden side som muligt. Når man har kastet løber man ned til baglinjen og stiller sig i køen igen</a:t>
            </a:r>
            <a:endParaRPr lang="da-DK" sz="1400" dirty="0"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696710" y="2035932"/>
            <a:ext cx="3141421" cy="2612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/>
          <p:nvPr/>
        </p:nvSpPr>
        <p:spPr>
          <a:xfrm>
            <a:off x="2257346" y="2538821"/>
            <a:ext cx="315708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/>
        </p:nvSpPr>
        <p:spPr>
          <a:xfrm>
            <a:off x="2631377" y="2686702"/>
            <a:ext cx="315708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/>
          <p:nvPr/>
        </p:nvSpPr>
        <p:spPr>
          <a:xfrm rot="16200000">
            <a:off x="3107184" y="1865454"/>
            <a:ext cx="277571" cy="2111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/>
          <p:nvPr/>
        </p:nvSpPr>
        <p:spPr>
          <a:xfrm rot="16200000">
            <a:off x="3522303" y="1880523"/>
            <a:ext cx="277571" cy="2111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Afrundet rektangel 3"/>
          <p:cNvSpPr/>
          <p:nvPr/>
        </p:nvSpPr>
        <p:spPr>
          <a:xfrm rot="16200000">
            <a:off x="3391752" y="1863044"/>
            <a:ext cx="135393" cy="2157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Afrundet rektangel 15"/>
          <p:cNvSpPr/>
          <p:nvPr/>
        </p:nvSpPr>
        <p:spPr>
          <a:xfrm rot="17613889">
            <a:off x="2493803" y="2570507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/>
          <p:cNvSpPr/>
          <p:nvPr/>
        </p:nvSpPr>
        <p:spPr>
          <a:xfrm>
            <a:off x="4155591" y="2463649"/>
            <a:ext cx="315708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/>
          <p:cNvSpPr/>
          <p:nvPr/>
        </p:nvSpPr>
        <p:spPr>
          <a:xfrm>
            <a:off x="3747782" y="2693462"/>
            <a:ext cx="315708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Afrundet rektangel 18"/>
          <p:cNvSpPr/>
          <p:nvPr/>
        </p:nvSpPr>
        <p:spPr>
          <a:xfrm rot="3521700">
            <a:off x="4031875" y="2582616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/>
          <p:cNvSpPr/>
          <p:nvPr/>
        </p:nvSpPr>
        <p:spPr>
          <a:xfrm>
            <a:off x="2244269" y="3205547"/>
            <a:ext cx="315708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/>
          <p:nvPr/>
        </p:nvSpPr>
        <p:spPr>
          <a:xfrm>
            <a:off x="1744072" y="3188768"/>
            <a:ext cx="315708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Afrundet rektangel 21"/>
          <p:cNvSpPr/>
          <p:nvPr/>
        </p:nvSpPr>
        <p:spPr>
          <a:xfrm rot="5400000">
            <a:off x="2040401" y="3195234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Rektangel 38"/>
          <p:cNvSpPr/>
          <p:nvPr/>
        </p:nvSpPr>
        <p:spPr>
          <a:xfrm>
            <a:off x="0" y="5036175"/>
            <a:ext cx="6858000" cy="80501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Titel 1"/>
          <p:cNvSpPr txBox="1">
            <a:spLocks/>
          </p:cNvSpPr>
          <p:nvPr/>
        </p:nvSpPr>
        <p:spPr>
          <a:xfrm>
            <a:off x="0" y="5036175"/>
            <a:ext cx="4952955" cy="805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600" dirty="0" smtClean="0">
                <a:solidFill>
                  <a:schemeClr val="bg1"/>
                </a:solidFill>
                <a:latin typeface="Arial"/>
                <a:cs typeface="Arial"/>
              </a:rPr>
              <a:t>Aktivitet 4A + 4B</a:t>
            </a:r>
            <a:endParaRPr lang="da-DK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1" name="Billed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55" y="5095296"/>
            <a:ext cx="1794615" cy="512740"/>
          </a:xfrm>
          <a:prstGeom prst="rect">
            <a:avLst/>
          </a:prstGeom>
        </p:spPr>
      </p:pic>
      <p:sp>
        <p:nvSpPr>
          <p:cNvPr id="44" name="Ellipse 43"/>
          <p:cNvSpPr/>
          <p:nvPr/>
        </p:nvSpPr>
        <p:spPr>
          <a:xfrm>
            <a:off x="2643279" y="3934806"/>
            <a:ext cx="315708" cy="3092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Ellipse 44"/>
          <p:cNvSpPr/>
          <p:nvPr/>
        </p:nvSpPr>
        <p:spPr>
          <a:xfrm>
            <a:off x="3085094" y="4012436"/>
            <a:ext cx="315708" cy="3092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Afrundet rektangel 45"/>
          <p:cNvSpPr/>
          <p:nvPr/>
        </p:nvSpPr>
        <p:spPr>
          <a:xfrm rot="16748336">
            <a:off x="2928726" y="3991657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Ellipse 47"/>
          <p:cNvSpPr/>
          <p:nvPr/>
        </p:nvSpPr>
        <p:spPr>
          <a:xfrm>
            <a:off x="4122832" y="3360188"/>
            <a:ext cx="315708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Ellipse 48"/>
          <p:cNvSpPr/>
          <p:nvPr/>
        </p:nvSpPr>
        <p:spPr>
          <a:xfrm>
            <a:off x="3764386" y="3676365"/>
            <a:ext cx="315708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Afrundet rektangel 49"/>
          <p:cNvSpPr/>
          <p:nvPr/>
        </p:nvSpPr>
        <p:spPr>
          <a:xfrm rot="3064293">
            <a:off x="4024034" y="3504836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Ellipse 54"/>
          <p:cNvSpPr/>
          <p:nvPr/>
        </p:nvSpPr>
        <p:spPr>
          <a:xfrm>
            <a:off x="3403372" y="1932415"/>
            <a:ext cx="112152" cy="1055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7" name="Rektangel 56"/>
          <p:cNvSpPr/>
          <p:nvPr/>
        </p:nvSpPr>
        <p:spPr>
          <a:xfrm>
            <a:off x="1122782" y="7021126"/>
            <a:ext cx="4329953" cy="2393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8" name="Lige forbindelse 57"/>
          <p:cNvCxnSpPr>
            <a:stCxn id="57" idx="0"/>
            <a:endCxn id="57" idx="2"/>
          </p:cNvCxnSpPr>
          <p:nvPr/>
        </p:nvCxnSpPr>
        <p:spPr>
          <a:xfrm>
            <a:off x="3287759" y="7021126"/>
            <a:ext cx="0" cy="2393577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llipse 60"/>
          <p:cNvSpPr/>
          <p:nvPr/>
        </p:nvSpPr>
        <p:spPr>
          <a:xfrm>
            <a:off x="3658515" y="7179264"/>
            <a:ext cx="363070" cy="3092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2" name="Ellipse 61"/>
          <p:cNvSpPr/>
          <p:nvPr/>
        </p:nvSpPr>
        <p:spPr>
          <a:xfrm>
            <a:off x="3683124" y="7726399"/>
            <a:ext cx="363070" cy="3092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Afrundet rektangel 62"/>
          <p:cNvSpPr/>
          <p:nvPr/>
        </p:nvSpPr>
        <p:spPr>
          <a:xfrm>
            <a:off x="3771673" y="7473808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5" name="Ellipse 64"/>
          <p:cNvSpPr/>
          <p:nvPr/>
        </p:nvSpPr>
        <p:spPr>
          <a:xfrm>
            <a:off x="4721672" y="7106919"/>
            <a:ext cx="363070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6" name="Ellipse 65"/>
          <p:cNvSpPr/>
          <p:nvPr/>
        </p:nvSpPr>
        <p:spPr>
          <a:xfrm>
            <a:off x="4753003" y="7635174"/>
            <a:ext cx="363070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7" name="Afrundet rektangel 66"/>
          <p:cNvSpPr/>
          <p:nvPr/>
        </p:nvSpPr>
        <p:spPr>
          <a:xfrm>
            <a:off x="4845989" y="7353617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1" name="Lige forbindelse 70"/>
          <p:cNvCxnSpPr>
            <a:stCxn id="57" idx="1"/>
            <a:endCxn id="57" idx="3"/>
          </p:cNvCxnSpPr>
          <p:nvPr/>
        </p:nvCxnSpPr>
        <p:spPr>
          <a:xfrm>
            <a:off x="1118301" y="8217915"/>
            <a:ext cx="43299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llipse 77"/>
          <p:cNvSpPr/>
          <p:nvPr/>
        </p:nvSpPr>
        <p:spPr>
          <a:xfrm>
            <a:off x="3542287" y="8378208"/>
            <a:ext cx="363070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9" name="Ellipse 78"/>
          <p:cNvSpPr/>
          <p:nvPr/>
        </p:nvSpPr>
        <p:spPr>
          <a:xfrm>
            <a:off x="3573618" y="8906463"/>
            <a:ext cx="363070" cy="3092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0" name="Afrundet rektangel 79"/>
          <p:cNvSpPr/>
          <p:nvPr/>
        </p:nvSpPr>
        <p:spPr>
          <a:xfrm>
            <a:off x="3666604" y="8624906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1" name="Ellipse 80"/>
          <p:cNvSpPr/>
          <p:nvPr/>
        </p:nvSpPr>
        <p:spPr>
          <a:xfrm>
            <a:off x="1909785" y="8349242"/>
            <a:ext cx="363070" cy="3092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2" name="Ellipse 81"/>
          <p:cNvSpPr/>
          <p:nvPr/>
        </p:nvSpPr>
        <p:spPr>
          <a:xfrm>
            <a:off x="1941116" y="8877497"/>
            <a:ext cx="363070" cy="3092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3" name="Afrundet rektangel 82"/>
          <p:cNvSpPr/>
          <p:nvPr/>
        </p:nvSpPr>
        <p:spPr>
          <a:xfrm>
            <a:off x="2034102" y="8595940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6" name="Ellipse 85"/>
          <p:cNvSpPr/>
          <p:nvPr/>
        </p:nvSpPr>
        <p:spPr>
          <a:xfrm>
            <a:off x="2081118" y="8709782"/>
            <a:ext cx="112152" cy="1055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5" name="Rektangel 94"/>
          <p:cNvSpPr/>
          <p:nvPr/>
        </p:nvSpPr>
        <p:spPr>
          <a:xfrm>
            <a:off x="246504" y="5921666"/>
            <a:ext cx="5997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da-DK" sz="1400" dirty="0" smtClean="0"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Kaosboldspil: 1) Der spilles i talrækkefølge 1-2-3-4-5-6. Der må højst være to par i samme felt. 2) Der spiller i vilkårlig rækkefølge med to boldfanger.  </a:t>
            </a:r>
            <a:endParaRPr lang="da-DK" sz="1400" dirty="0"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4" name="Ellipse 83"/>
          <p:cNvSpPr/>
          <p:nvPr/>
        </p:nvSpPr>
        <p:spPr>
          <a:xfrm rot="16200000">
            <a:off x="2398901" y="1856371"/>
            <a:ext cx="277571" cy="2111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5" name="Ellipse 84"/>
          <p:cNvSpPr/>
          <p:nvPr/>
        </p:nvSpPr>
        <p:spPr>
          <a:xfrm rot="16200000">
            <a:off x="2814020" y="1871440"/>
            <a:ext cx="277571" cy="2111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8" name="Afrundet rektangel 87"/>
          <p:cNvSpPr/>
          <p:nvPr/>
        </p:nvSpPr>
        <p:spPr>
          <a:xfrm rot="16200000">
            <a:off x="2683469" y="1853961"/>
            <a:ext cx="135393" cy="2157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9" name="Ellipse 88"/>
          <p:cNvSpPr/>
          <p:nvPr/>
        </p:nvSpPr>
        <p:spPr>
          <a:xfrm>
            <a:off x="2695089" y="1923332"/>
            <a:ext cx="112152" cy="1055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0" name="Ellipse 89"/>
          <p:cNvSpPr/>
          <p:nvPr/>
        </p:nvSpPr>
        <p:spPr>
          <a:xfrm rot="16200000">
            <a:off x="3805119" y="1874718"/>
            <a:ext cx="277571" cy="2111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2" name="Ellipse 91"/>
          <p:cNvSpPr/>
          <p:nvPr/>
        </p:nvSpPr>
        <p:spPr>
          <a:xfrm rot="16200000">
            <a:off x="4220238" y="1889787"/>
            <a:ext cx="277571" cy="2111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3" name="Afrundet rektangel 92"/>
          <p:cNvSpPr/>
          <p:nvPr/>
        </p:nvSpPr>
        <p:spPr>
          <a:xfrm rot="16200000">
            <a:off x="4089687" y="1872308"/>
            <a:ext cx="135393" cy="2157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4" name="Ellipse 93"/>
          <p:cNvSpPr/>
          <p:nvPr/>
        </p:nvSpPr>
        <p:spPr>
          <a:xfrm>
            <a:off x="4101307" y="1941679"/>
            <a:ext cx="112152" cy="1055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0" name="Ligebenet trekant 99"/>
          <p:cNvSpPr/>
          <p:nvPr/>
        </p:nvSpPr>
        <p:spPr>
          <a:xfrm>
            <a:off x="1830503" y="1942576"/>
            <a:ext cx="110613" cy="158276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1" name="Ligebenet trekant 100"/>
          <p:cNvSpPr/>
          <p:nvPr/>
        </p:nvSpPr>
        <p:spPr>
          <a:xfrm>
            <a:off x="1805687" y="3645283"/>
            <a:ext cx="110613" cy="158276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2" name="Ligebenet trekant 101"/>
          <p:cNvSpPr/>
          <p:nvPr/>
        </p:nvSpPr>
        <p:spPr>
          <a:xfrm>
            <a:off x="4639872" y="3639407"/>
            <a:ext cx="110613" cy="158276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3" name="Ligebenet trekant 102"/>
          <p:cNvSpPr/>
          <p:nvPr/>
        </p:nvSpPr>
        <p:spPr>
          <a:xfrm>
            <a:off x="4595206" y="1923332"/>
            <a:ext cx="110613" cy="158276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4" name="Ellipse 103"/>
          <p:cNvSpPr/>
          <p:nvPr/>
        </p:nvSpPr>
        <p:spPr>
          <a:xfrm>
            <a:off x="2638289" y="2076994"/>
            <a:ext cx="213915" cy="199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5" name="Ellipse 104"/>
          <p:cNvSpPr/>
          <p:nvPr/>
        </p:nvSpPr>
        <p:spPr>
          <a:xfrm>
            <a:off x="3349863" y="2079557"/>
            <a:ext cx="213915" cy="199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6" name="Ellipse 105"/>
          <p:cNvSpPr/>
          <p:nvPr/>
        </p:nvSpPr>
        <p:spPr>
          <a:xfrm>
            <a:off x="4048877" y="2089215"/>
            <a:ext cx="213915" cy="199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7" name="Ellipse 106"/>
          <p:cNvSpPr/>
          <p:nvPr/>
        </p:nvSpPr>
        <p:spPr>
          <a:xfrm rot="16200000">
            <a:off x="3662680" y="1535278"/>
            <a:ext cx="277571" cy="2111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8" name="Ellipse 107"/>
          <p:cNvSpPr/>
          <p:nvPr/>
        </p:nvSpPr>
        <p:spPr>
          <a:xfrm rot="16200000">
            <a:off x="4077799" y="1550347"/>
            <a:ext cx="277571" cy="2111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9" name="Afrundet rektangel 108"/>
          <p:cNvSpPr/>
          <p:nvPr/>
        </p:nvSpPr>
        <p:spPr>
          <a:xfrm rot="16200000">
            <a:off x="3947248" y="1532868"/>
            <a:ext cx="135393" cy="2157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0" name="Ellipse 109"/>
          <p:cNvSpPr/>
          <p:nvPr/>
        </p:nvSpPr>
        <p:spPr>
          <a:xfrm rot="16200000">
            <a:off x="2710855" y="1523900"/>
            <a:ext cx="277571" cy="2111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1" name="Ellipse 110"/>
          <p:cNvSpPr/>
          <p:nvPr/>
        </p:nvSpPr>
        <p:spPr>
          <a:xfrm rot="16200000">
            <a:off x="3125974" y="1538969"/>
            <a:ext cx="277571" cy="2111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2" name="Afrundet rektangel 111"/>
          <p:cNvSpPr/>
          <p:nvPr/>
        </p:nvSpPr>
        <p:spPr>
          <a:xfrm rot="16200000">
            <a:off x="2995423" y="1521490"/>
            <a:ext cx="135393" cy="21577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3" name="Ellipse 112"/>
          <p:cNvSpPr/>
          <p:nvPr/>
        </p:nvSpPr>
        <p:spPr>
          <a:xfrm>
            <a:off x="4664454" y="8152025"/>
            <a:ext cx="363070" cy="3092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4" name="Ellipse 113"/>
          <p:cNvSpPr/>
          <p:nvPr/>
        </p:nvSpPr>
        <p:spPr>
          <a:xfrm>
            <a:off x="4689063" y="8699160"/>
            <a:ext cx="363070" cy="3092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5" name="Afrundet rektangel 114"/>
          <p:cNvSpPr/>
          <p:nvPr/>
        </p:nvSpPr>
        <p:spPr>
          <a:xfrm>
            <a:off x="4777612" y="8446569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6" name="Ellipse 115"/>
          <p:cNvSpPr/>
          <p:nvPr/>
        </p:nvSpPr>
        <p:spPr>
          <a:xfrm>
            <a:off x="1975585" y="7106919"/>
            <a:ext cx="363070" cy="3092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7" name="Ellipse 116"/>
          <p:cNvSpPr/>
          <p:nvPr/>
        </p:nvSpPr>
        <p:spPr>
          <a:xfrm>
            <a:off x="2006916" y="7635174"/>
            <a:ext cx="363070" cy="3092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8" name="Afrundet rektangel 117"/>
          <p:cNvSpPr/>
          <p:nvPr/>
        </p:nvSpPr>
        <p:spPr>
          <a:xfrm>
            <a:off x="2099902" y="7353617"/>
            <a:ext cx="177098" cy="31600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708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342898" y="1210700"/>
          <a:ext cx="6100103" cy="8256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7131">
                  <a:extLst>
                    <a:ext uri="{9D8B030D-6E8A-4147-A177-3AD203B41FA5}">
                      <a16:colId xmlns:a16="http://schemas.microsoft.com/office/drawing/2014/main" val="4249086551"/>
                    </a:ext>
                  </a:extLst>
                </a:gridCol>
                <a:gridCol w="1128243">
                  <a:extLst>
                    <a:ext uri="{9D8B030D-6E8A-4147-A177-3AD203B41FA5}">
                      <a16:colId xmlns:a16="http://schemas.microsoft.com/office/drawing/2014/main" val="3281274385"/>
                    </a:ext>
                  </a:extLst>
                </a:gridCol>
                <a:gridCol w="1128243">
                  <a:extLst>
                    <a:ext uri="{9D8B030D-6E8A-4147-A177-3AD203B41FA5}">
                      <a16:colId xmlns:a16="http://schemas.microsoft.com/office/drawing/2014/main" val="2812117726"/>
                    </a:ext>
                  </a:extLst>
                </a:gridCol>
                <a:gridCol w="1128243">
                  <a:extLst>
                    <a:ext uri="{9D8B030D-6E8A-4147-A177-3AD203B41FA5}">
                      <a16:colId xmlns:a16="http://schemas.microsoft.com/office/drawing/2014/main" val="1229794932"/>
                    </a:ext>
                  </a:extLst>
                </a:gridCol>
                <a:gridCol w="1128243">
                  <a:extLst>
                    <a:ext uri="{9D8B030D-6E8A-4147-A177-3AD203B41FA5}">
                      <a16:colId xmlns:a16="http://schemas.microsoft.com/office/drawing/2014/main" val="4109599900"/>
                    </a:ext>
                  </a:extLst>
                </a:gridCol>
              </a:tblGrid>
              <a:tr h="1814397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>
                          <a:effectLst/>
                        </a:rPr>
                        <a:t>Kaosspil</a:t>
                      </a:r>
                      <a:endParaRPr lang="da-DK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>
                          <a:effectLst/>
                        </a:rPr>
                        <a:t>Net/ vægspil</a:t>
                      </a:r>
                    </a:p>
                    <a:p>
                      <a:pPr algn="ctr"/>
                      <a:endParaRPr lang="da-DK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>
                          <a:effectLst/>
                        </a:rPr>
                        <a:t>Slagspil </a:t>
                      </a:r>
                    </a:p>
                    <a:p>
                      <a:pPr algn="ctr"/>
                      <a:endParaRPr lang="da-DK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>
                          <a:effectLst/>
                        </a:rPr>
                        <a:t>Træfspil</a:t>
                      </a:r>
                    </a:p>
                    <a:p>
                      <a:pPr algn="ctr"/>
                      <a:endParaRPr lang="da-DK" dirty="0"/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308529872"/>
                  </a:ext>
                </a:extLst>
              </a:tr>
              <a:tr h="10737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>
                          <a:effectLst/>
                        </a:rPr>
                        <a:t>Motoriske </a:t>
                      </a:r>
                      <a:r>
                        <a:rPr lang="da-DK" sz="1600" dirty="0" err="1" smtClean="0">
                          <a:effectLst/>
                        </a:rPr>
                        <a:t>grundbe-vægelser</a:t>
                      </a:r>
                      <a:endParaRPr lang="da-DK" sz="16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54846"/>
                  </a:ext>
                </a:extLst>
              </a:tr>
              <a:tr h="10737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err="1" smtClean="0">
                          <a:effectLst/>
                        </a:rPr>
                        <a:t>Boldtil-vænning</a:t>
                      </a:r>
                      <a:endParaRPr lang="da-DK" sz="16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665787"/>
                  </a:ext>
                </a:extLst>
              </a:tr>
              <a:tr h="10737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>
                          <a:effectLst/>
                        </a:rPr>
                        <a:t>Medspils-øvelser</a:t>
                      </a:r>
                      <a:endParaRPr lang="da-DK" sz="16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352351"/>
                  </a:ext>
                </a:extLst>
              </a:tr>
              <a:tr h="10737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>
                          <a:effectLst/>
                        </a:rPr>
                        <a:t>Modspils-øvelser</a:t>
                      </a:r>
                      <a:endParaRPr lang="da-DK" sz="16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563718"/>
                  </a:ext>
                </a:extLst>
              </a:tr>
              <a:tr h="1073743">
                <a:tc>
                  <a:txBody>
                    <a:bodyPr/>
                    <a:lstStyle/>
                    <a:p>
                      <a:r>
                        <a:rPr lang="da-DK" sz="1600" dirty="0" smtClean="0">
                          <a:effectLst/>
                        </a:rPr>
                        <a:t>Småspil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471919"/>
                  </a:ext>
                </a:extLst>
              </a:tr>
              <a:tr h="10737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>
                          <a:effectLst/>
                        </a:rPr>
                        <a:t>Færdig spil</a:t>
                      </a:r>
                      <a:endParaRPr lang="da-DK" sz="1600" dirty="0" smtClean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338042"/>
                  </a:ext>
                </a:extLst>
              </a:tr>
            </a:tbl>
          </a:graphicData>
        </a:graphic>
      </p:graphicFrame>
      <p:sp>
        <p:nvSpPr>
          <p:cNvPr id="7" name="Rektangel 6"/>
          <p:cNvSpPr/>
          <p:nvPr/>
        </p:nvSpPr>
        <p:spPr>
          <a:xfrm>
            <a:off x="0" y="-12875"/>
            <a:ext cx="6858000" cy="80501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-12875"/>
            <a:ext cx="4952955" cy="805010"/>
          </a:xfrm>
        </p:spPr>
        <p:txBody>
          <a:bodyPr>
            <a:noAutofit/>
          </a:bodyPr>
          <a:lstStyle/>
          <a:p>
            <a:r>
              <a:rPr lang="da-DK" sz="2600" dirty="0" smtClean="0">
                <a:solidFill>
                  <a:schemeClr val="bg1"/>
                </a:solidFill>
                <a:latin typeface="Arial"/>
                <a:cs typeface="Arial"/>
              </a:rPr>
              <a:t>Hvor vil du placere de afprøvede aktiviteter?</a:t>
            </a:r>
            <a:endParaRPr lang="da-DK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55" y="46246"/>
            <a:ext cx="1794615" cy="51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7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57034"/>
              </p:ext>
            </p:extLst>
          </p:nvPr>
        </p:nvGraphicFramePr>
        <p:xfrm>
          <a:off x="276411" y="1147734"/>
          <a:ext cx="6081426" cy="2766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1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Hvad</a:t>
                      </a:r>
                      <a:r>
                        <a:rPr lang="da-DK" sz="1400" baseline="0" dirty="0" smtClean="0"/>
                        <a:t> er de vigtigste pointer, du tager med dig fra introduktion til boldspilsdugen?</a:t>
                      </a:r>
                      <a:endParaRPr lang="da-DK" sz="1400" dirty="0" smtClean="0">
                        <a:latin typeface="Helvetica Neue"/>
                        <a:cs typeface="Helvetica Neue"/>
                      </a:endParaRPr>
                    </a:p>
                    <a:p>
                      <a:endParaRPr lang="da-DK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004">
                <a:tc>
                  <a:txBody>
                    <a:bodyPr/>
                    <a:lstStyle/>
                    <a:p>
                      <a:r>
                        <a:rPr lang="da-DK" dirty="0" smtClean="0"/>
                        <a:t>1)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002615"/>
                  </a:ext>
                </a:extLst>
              </a:tr>
              <a:tr h="729004">
                <a:tc>
                  <a:txBody>
                    <a:bodyPr/>
                    <a:lstStyle/>
                    <a:p>
                      <a:r>
                        <a:rPr lang="da-DK" dirty="0" smtClean="0"/>
                        <a:t>2)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607660"/>
                  </a:ext>
                </a:extLst>
              </a:tr>
              <a:tr h="729004">
                <a:tc>
                  <a:txBody>
                    <a:bodyPr/>
                    <a:lstStyle/>
                    <a:p>
                      <a:r>
                        <a:rPr lang="da-DK" dirty="0" smtClean="0"/>
                        <a:t>3)</a:t>
                      </a:r>
                      <a:endParaRPr lang="da-DK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467888"/>
                  </a:ext>
                </a:extLst>
              </a:tr>
            </a:tbl>
          </a:graphicData>
        </a:graphic>
      </p:graphicFrame>
      <p:sp>
        <p:nvSpPr>
          <p:cNvPr id="6" name="Rektangel 5"/>
          <p:cNvSpPr/>
          <p:nvPr/>
        </p:nvSpPr>
        <p:spPr>
          <a:xfrm>
            <a:off x="0" y="-92347"/>
            <a:ext cx="6858000" cy="80501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4864" y="-92347"/>
            <a:ext cx="4952955" cy="805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 smtClean="0">
                <a:solidFill>
                  <a:schemeClr val="bg1"/>
                </a:solidFill>
                <a:latin typeface="Helvetica Neue"/>
              </a:rPr>
              <a:t>Refleksionsopgave</a:t>
            </a:r>
            <a:endParaRPr lang="da-DK" sz="2800" dirty="0">
              <a:solidFill>
                <a:schemeClr val="bg1"/>
              </a:solidFill>
              <a:latin typeface="Helvetica Neue"/>
              <a:cs typeface="Arial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55" y="46246"/>
            <a:ext cx="1794615" cy="51274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63" y="4054423"/>
            <a:ext cx="5857674" cy="54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929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477</Words>
  <Application>Microsoft Office PowerPoint</Application>
  <PresentationFormat>A4-papir (210 x 297 mm)</PresentationFormat>
  <Paragraphs>56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8" baseType="lpstr">
      <vt:lpstr>MS Gothic</vt:lpstr>
      <vt:lpstr>Arial</vt:lpstr>
      <vt:lpstr>Calibri</vt:lpstr>
      <vt:lpstr>Cambria</vt:lpstr>
      <vt:lpstr>Century Gothic</vt:lpstr>
      <vt:lpstr>Helvetica Neue</vt:lpstr>
      <vt:lpstr>MS Mincho</vt:lpstr>
      <vt:lpstr>Times New Roman</vt:lpstr>
      <vt:lpstr>Kontortema</vt:lpstr>
      <vt:lpstr>PowerPoint-præsentation</vt:lpstr>
      <vt:lpstr>Workshoppens didaktiske overvejelser</vt:lpstr>
      <vt:lpstr>Boldspils-dugen</vt:lpstr>
      <vt:lpstr>Aktivitet 1</vt:lpstr>
      <vt:lpstr>Trøje kast - volley</vt:lpstr>
      <vt:lpstr>Aktivitet 2A</vt:lpstr>
      <vt:lpstr>Aktivitet 3</vt:lpstr>
      <vt:lpstr>Hvor vil du placere de afprøvede aktiviteter?</vt:lpstr>
      <vt:lpstr>PowerPoint-præsentation</vt:lpstr>
    </vt:vector>
  </TitlesOfParts>
  <Company>SDU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Faglige mål</dc:title>
  <dc:creator>Torben Hansen</dc:creator>
  <cp:lastModifiedBy>Torben Hansen</cp:lastModifiedBy>
  <cp:revision>78</cp:revision>
  <cp:lastPrinted>2019-10-02T09:46:21Z</cp:lastPrinted>
  <dcterms:created xsi:type="dcterms:W3CDTF">2019-09-24T13:08:32Z</dcterms:created>
  <dcterms:modified xsi:type="dcterms:W3CDTF">2019-10-10T12:34:29Z</dcterms:modified>
</cp:coreProperties>
</file>