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4" r:id="rId2"/>
    <p:sldId id="306" r:id="rId3"/>
    <p:sldId id="301" r:id="rId4"/>
    <p:sldId id="258" r:id="rId5"/>
    <p:sldId id="302" r:id="rId6"/>
    <p:sldId id="295" r:id="rId7"/>
    <p:sldId id="260" r:id="rId8"/>
    <p:sldId id="305" r:id="rId9"/>
    <p:sldId id="303" r:id="rId10"/>
    <p:sldId id="300" r:id="rId11"/>
    <p:sldId id="307" r:id="rId12"/>
    <p:sldId id="296" r:id="rId13"/>
    <p:sldId id="299" r:id="rId14"/>
  </p:sldIdLst>
  <p:sldSz cx="9144000" cy="6858000" type="screen4x3"/>
  <p:notesSz cx="6808788" cy="99409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yst layout 1 - markeringsfarv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t layout 1 - markeringsfarv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936A8-1FC8-784E-8341-9E077272CA7C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E282778-B737-504E-A909-6DC0B585175A}">
      <dgm:prSet phldrT="[Teks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 smtClean="0"/>
            <a:t>Aktivitets-udvikling</a:t>
          </a:r>
          <a:endParaRPr lang="da-DK" dirty="0"/>
        </a:p>
      </dgm:t>
    </dgm:pt>
    <dgm:pt modelId="{4DD4AEA2-732F-8448-BDC5-01426DEC68E3}" type="parTrans" cxnId="{38AD40F6-0EF5-914D-B8CB-E96E1627B30E}">
      <dgm:prSet/>
      <dgm:spPr/>
      <dgm:t>
        <a:bodyPr/>
        <a:lstStyle/>
        <a:p>
          <a:endParaRPr lang="da-DK"/>
        </a:p>
      </dgm:t>
    </dgm:pt>
    <dgm:pt modelId="{28B82F3E-F74A-2B44-8F9F-5C3FBF56838A}" type="sibTrans" cxnId="{38AD40F6-0EF5-914D-B8CB-E96E1627B30E}">
      <dgm:prSet/>
      <dgm:spPr/>
      <dgm:t>
        <a:bodyPr/>
        <a:lstStyle/>
        <a:p>
          <a:endParaRPr lang="da-DK"/>
        </a:p>
      </dgm:t>
    </dgm:pt>
    <dgm:pt modelId="{374C97F1-9FB1-E74D-A5A2-A8BF6CBC6758}">
      <dgm:prSet phldrT="[Teks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 smtClean="0"/>
            <a:t>Teamudvikling (samarbejde og relationer) </a:t>
          </a:r>
          <a:endParaRPr lang="da-DK" dirty="0"/>
        </a:p>
      </dgm:t>
    </dgm:pt>
    <dgm:pt modelId="{EB152FCA-3CA9-E447-96ED-2B1D441717CD}" type="parTrans" cxnId="{687266B9-D468-EA48-9F9B-553966D72FA4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a-DK"/>
        </a:p>
      </dgm:t>
    </dgm:pt>
    <dgm:pt modelId="{2218C763-0543-4240-BECB-AD0A0102499C}" type="sibTrans" cxnId="{687266B9-D468-EA48-9F9B-553966D72FA4}">
      <dgm:prSet/>
      <dgm:spPr/>
      <dgm:t>
        <a:bodyPr/>
        <a:lstStyle/>
        <a:p>
          <a:endParaRPr lang="da-DK"/>
        </a:p>
      </dgm:t>
    </dgm:pt>
    <dgm:pt modelId="{66E5F6B3-DC53-8340-94E2-98DAF595FA65}">
      <dgm:prSet phldrT="[Teks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 smtClean="0"/>
            <a:t>Idrætskulturel indsigt</a:t>
          </a:r>
          <a:endParaRPr lang="da-DK" dirty="0"/>
        </a:p>
      </dgm:t>
    </dgm:pt>
    <dgm:pt modelId="{CABFA70D-FE41-2E4F-8C2E-4032D0FCA4D2}" type="parTrans" cxnId="{6893CB5D-A6DA-8347-876D-5FDCF1A8B45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a-DK"/>
        </a:p>
      </dgm:t>
    </dgm:pt>
    <dgm:pt modelId="{B7E67D0A-EB17-F841-85B5-518C785B5B85}" type="sibTrans" cxnId="{6893CB5D-A6DA-8347-876D-5FDCF1A8B455}">
      <dgm:prSet/>
      <dgm:spPr/>
      <dgm:t>
        <a:bodyPr/>
        <a:lstStyle/>
        <a:p>
          <a:endParaRPr lang="da-DK"/>
        </a:p>
      </dgm:t>
    </dgm:pt>
    <dgm:pt modelId="{F26DCAC9-228B-964D-8449-FCA0F1EBB58E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 smtClean="0"/>
            <a:t>Udvikle og skabe aktiviteter (spilkonstruktion) </a:t>
          </a:r>
          <a:endParaRPr lang="da-DK" dirty="0"/>
        </a:p>
      </dgm:t>
    </dgm:pt>
    <dgm:pt modelId="{029119C4-4EAF-5F4C-B4E6-A454AA7975C9}" type="parTrans" cxnId="{1B9399A3-D996-9047-B806-34CD2589F39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a-DK"/>
        </a:p>
      </dgm:t>
    </dgm:pt>
    <dgm:pt modelId="{E9050FA7-EF78-CF4B-A7D7-3F64E9C481C3}" type="sibTrans" cxnId="{1B9399A3-D996-9047-B806-34CD2589F39A}">
      <dgm:prSet/>
      <dgm:spPr/>
      <dgm:t>
        <a:bodyPr/>
        <a:lstStyle/>
        <a:p>
          <a:endParaRPr lang="da-DK"/>
        </a:p>
      </dgm:t>
    </dgm:pt>
    <dgm:pt modelId="{D54B9262-A522-BA40-AEF0-B511CFDCA5AE}">
      <dgm:prSet phldrT="[Teks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 smtClean="0"/>
            <a:t>Analysere og justere</a:t>
          </a:r>
          <a:endParaRPr lang="da-DK" dirty="0"/>
        </a:p>
      </dgm:t>
    </dgm:pt>
    <dgm:pt modelId="{91310784-9CDE-124C-AC8F-A586A4851882}" type="parTrans" cxnId="{801BCB5C-18A5-0649-845C-506173E8BE0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a-DK"/>
        </a:p>
      </dgm:t>
    </dgm:pt>
    <dgm:pt modelId="{CDB4B02D-F264-3440-8FA7-B5CBBA29A261}" type="sibTrans" cxnId="{801BCB5C-18A5-0649-845C-506173E8BE02}">
      <dgm:prSet/>
      <dgm:spPr/>
      <dgm:t>
        <a:bodyPr/>
        <a:lstStyle/>
        <a:p>
          <a:endParaRPr lang="da-DK"/>
        </a:p>
      </dgm:t>
    </dgm:pt>
    <dgm:pt modelId="{AD232101-8B46-6945-8123-C2756FCB413B}" type="pres">
      <dgm:prSet presAssocID="{FD4936A8-1FC8-784E-8341-9E077272C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E342D0E-80D4-874E-AE59-654E84AAD292}" type="pres">
      <dgm:prSet presAssocID="{EE282778-B737-504E-A909-6DC0B585175A}" presName="centerShape" presStyleLbl="node0" presStyleIdx="0" presStyleCnt="1"/>
      <dgm:spPr/>
      <dgm:t>
        <a:bodyPr/>
        <a:lstStyle/>
        <a:p>
          <a:endParaRPr lang="da-DK"/>
        </a:p>
      </dgm:t>
    </dgm:pt>
    <dgm:pt modelId="{2E297B10-09DD-A241-8FFF-FBF44CCA4F3A}" type="pres">
      <dgm:prSet presAssocID="{EB152FCA-3CA9-E447-96ED-2B1D441717CD}" presName="parTrans" presStyleLbl="sibTrans2D1" presStyleIdx="0" presStyleCnt="4"/>
      <dgm:spPr/>
      <dgm:t>
        <a:bodyPr/>
        <a:lstStyle/>
        <a:p>
          <a:endParaRPr lang="da-DK"/>
        </a:p>
      </dgm:t>
    </dgm:pt>
    <dgm:pt modelId="{21D15ED3-A66A-D84C-BEAE-E42171E4791C}" type="pres">
      <dgm:prSet presAssocID="{EB152FCA-3CA9-E447-96ED-2B1D441717CD}" presName="connectorText" presStyleLbl="sibTrans2D1" presStyleIdx="0" presStyleCnt="4"/>
      <dgm:spPr/>
      <dgm:t>
        <a:bodyPr/>
        <a:lstStyle/>
        <a:p>
          <a:endParaRPr lang="da-DK"/>
        </a:p>
      </dgm:t>
    </dgm:pt>
    <dgm:pt modelId="{061E6593-AD40-1F4E-8438-B36701D5EBDC}" type="pres">
      <dgm:prSet presAssocID="{374C97F1-9FB1-E74D-A5A2-A8BF6CBC6758}" presName="node" presStyleLbl="node1" presStyleIdx="0" presStyleCnt="4" custScaleX="119431" custScaleY="12006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523040B-2649-9544-B56F-E0B25FD70EF3}" type="pres">
      <dgm:prSet presAssocID="{CABFA70D-FE41-2E4F-8C2E-4032D0FCA4D2}" presName="parTrans" presStyleLbl="sibTrans2D1" presStyleIdx="1" presStyleCnt="4"/>
      <dgm:spPr/>
      <dgm:t>
        <a:bodyPr/>
        <a:lstStyle/>
        <a:p>
          <a:endParaRPr lang="da-DK"/>
        </a:p>
      </dgm:t>
    </dgm:pt>
    <dgm:pt modelId="{36C4C1B4-B51F-2446-8BEB-72687AEFF539}" type="pres">
      <dgm:prSet presAssocID="{CABFA70D-FE41-2E4F-8C2E-4032D0FCA4D2}" presName="connectorText" presStyleLbl="sibTrans2D1" presStyleIdx="1" presStyleCnt="4"/>
      <dgm:spPr/>
      <dgm:t>
        <a:bodyPr/>
        <a:lstStyle/>
        <a:p>
          <a:endParaRPr lang="da-DK"/>
        </a:p>
      </dgm:t>
    </dgm:pt>
    <dgm:pt modelId="{BA313E09-9A96-FB4E-93D2-2233A5D64FD6}" type="pres">
      <dgm:prSet presAssocID="{66E5F6B3-DC53-8340-94E2-98DAF595FA65}" presName="node" presStyleLbl="node1" presStyleIdx="1" presStyleCnt="4" custScaleX="119431" custScaleY="12006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DD07F50-C32F-9D49-BE29-FDB5A1E685D5}" type="pres">
      <dgm:prSet presAssocID="{029119C4-4EAF-5F4C-B4E6-A454AA7975C9}" presName="parTrans" presStyleLbl="sibTrans2D1" presStyleIdx="2" presStyleCnt="4"/>
      <dgm:spPr/>
      <dgm:t>
        <a:bodyPr/>
        <a:lstStyle/>
        <a:p>
          <a:endParaRPr lang="da-DK"/>
        </a:p>
      </dgm:t>
    </dgm:pt>
    <dgm:pt modelId="{140DA1A6-76B5-314B-86FB-AAC051761C1F}" type="pres">
      <dgm:prSet presAssocID="{029119C4-4EAF-5F4C-B4E6-A454AA7975C9}" presName="connectorText" presStyleLbl="sibTrans2D1" presStyleIdx="2" presStyleCnt="4"/>
      <dgm:spPr/>
      <dgm:t>
        <a:bodyPr/>
        <a:lstStyle/>
        <a:p>
          <a:endParaRPr lang="da-DK"/>
        </a:p>
      </dgm:t>
    </dgm:pt>
    <dgm:pt modelId="{C4F5A6A0-30AF-3D43-91BA-35BDCE76010D}" type="pres">
      <dgm:prSet presAssocID="{F26DCAC9-228B-964D-8449-FCA0F1EBB58E}" presName="node" presStyleLbl="node1" presStyleIdx="2" presStyleCnt="4" custScaleX="119431" custScaleY="12006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10C7B77-F692-EF4C-8C9B-E4657DF9B586}" type="pres">
      <dgm:prSet presAssocID="{91310784-9CDE-124C-AC8F-A586A4851882}" presName="parTrans" presStyleLbl="sibTrans2D1" presStyleIdx="3" presStyleCnt="4"/>
      <dgm:spPr/>
      <dgm:t>
        <a:bodyPr/>
        <a:lstStyle/>
        <a:p>
          <a:endParaRPr lang="da-DK"/>
        </a:p>
      </dgm:t>
    </dgm:pt>
    <dgm:pt modelId="{D7BAB6AF-C262-6A45-AC7C-B22E90CEE2F5}" type="pres">
      <dgm:prSet presAssocID="{91310784-9CDE-124C-AC8F-A586A4851882}" presName="connectorText" presStyleLbl="sibTrans2D1" presStyleIdx="3" presStyleCnt="4"/>
      <dgm:spPr/>
      <dgm:t>
        <a:bodyPr/>
        <a:lstStyle/>
        <a:p>
          <a:endParaRPr lang="da-DK"/>
        </a:p>
      </dgm:t>
    </dgm:pt>
    <dgm:pt modelId="{F2486BEC-E205-1343-84DB-48EBB67025AE}" type="pres">
      <dgm:prSet presAssocID="{D54B9262-A522-BA40-AEF0-B511CFDCA5AE}" presName="node" presStyleLbl="node1" presStyleIdx="3" presStyleCnt="4" custScaleX="119431" custScaleY="12006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893CB5D-A6DA-8347-876D-5FDCF1A8B455}" srcId="{EE282778-B737-504E-A909-6DC0B585175A}" destId="{66E5F6B3-DC53-8340-94E2-98DAF595FA65}" srcOrd="1" destOrd="0" parTransId="{CABFA70D-FE41-2E4F-8C2E-4032D0FCA4D2}" sibTransId="{B7E67D0A-EB17-F841-85B5-518C785B5B85}"/>
    <dgm:cxn modelId="{EF8A184F-4175-B046-8150-37DB86918DE6}" type="presOf" srcId="{CABFA70D-FE41-2E4F-8C2E-4032D0FCA4D2}" destId="{36C4C1B4-B51F-2446-8BEB-72687AEFF539}" srcOrd="1" destOrd="0" presId="urn:microsoft.com/office/officeart/2005/8/layout/radial5"/>
    <dgm:cxn modelId="{FB16817D-49C7-2043-A4E2-8981314B3DD3}" type="presOf" srcId="{029119C4-4EAF-5F4C-B4E6-A454AA7975C9}" destId="{3DD07F50-C32F-9D49-BE29-FDB5A1E685D5}" srcOrd="0" destOrd="0" presId="urn:microsoft.com/office/officeart/2005/8/layout/radial5"/>
    <dgm:cxn modelId="{DFDA79DE-F63D-0B46-90C6-ACFB4D393533}" type="presOf" srcId="{029119C4-4EAF-5F4C-B4E6-A454AA7975C9}" destId="{140DA1A6-76B5-314B-86FB-AAC051761C1F}" srcOrd="1" destOrd="0" presId="urn:microsoft.com/office/officeart/2005/8/layout/radial5"/>
    <dgm:cxn modelId="{1B9399A3-D996-9047-B806-34CD2589F39A}" srcId="{EE282778-B737-504E-A909-6DC0B585175A}" destId="{F26DCAC9-228B-964D-8449-FCA0F1EBB58E}" srcOrd="2" destOrd="0" parTransId="{029119C4-4EAF-5F4C-B4E6-A454AA7975C9}" sibTransId="{E9050FA7-EF78-CF4B-A7D7-3F64E9C481C3}"/>
    <dgm:cxn modelId="{56FB8B14-F142-6148-AF43-141213B08785}" type="presOf" srcId="{EE282778-B737-504E-A909-6DC0B585175A}" destId="{EE342D0E-80D4-874E-AE59-654E84AAD292}" srcOrd="0" destOrd="0" presId="urn:microsoft.com/office/officeart/2005/8/layout/radial5"/>
    <dgm:cxn modelId="{FC5B098A-3992-2D4B-BF03-B96CC2DE8266}" type="presOf" srcId="{EB152FCA-3CA9-E447-96ED-2B1D441717CD}" destId="{2E297B10-09DD-A241-8FFF-FBF44CCA4F3A}" srcOrd="0" destOrd="0" presId="urn:microsoft.com/office/officeart/2005/8/layout/radial5"/>
    <dgm:cxn modelId="{801BCB5C-18A5-0649-845C-506173E8BE02}" srcId="{EE282778-B737-504E-A909-6DC0B585175A}" destId="{D54B9262-A522-BA40-AEF0-B511CFDCA5AE}" srcOrd="3" destOrd="0" parTransId="{91310784-9CDE-124C-AC8F-A586A4851882}" sibTransId="{CDB4B02D-F264-3440-8FA7-B5CBBA29A261}"/>
    <dgm:cxn modelId="{38AD40F6-0EF5-914D-B8CB-E96E1627B30E}" srcId="{FD4936A8-1FC8-784E-8341-9E077272CA7C}" destId="{EE282778-B737-504E-A909-6DC0B585175A}" srcOrd="0" destOrd="0" parTransId="{4DD4AEA2-732F-8448-BDC5-01426DEC68E3}" sibTransId="{28B82F3E-F74A-2B44-8F9F-5C3FBF56838A}"/>
    <dgm:cxn modelId="{737AEC43-9A17-4447-826A-9916BF4FE68A}" type="presOf" srcId="{CABFA70D-FE41-2E4F-8C2E-4032D0FCA4D2}" destId="{1523040B-2649-9544-B56F-E0B25FD70EF3}" srcOrd="0" destOrd="0" presId="urn:microsoft.com/office/officeart/2005/8/layout/radial5"/>
    <dgm:cxn modelId="{4A267488-34E9-4C4E-88FC-1FD54FEF17A5}" type="presOf" srcId="{EB152FCA-3CA9-E447-96ED-2B1D441717CD}" destId="{21D15ED3-A66A-D84C-BEAE-E42171E4791C}" srcOrd="1" destOrd="0" presId="urn:microsoft.com/office/officeart/2005/8/layout/radial5"/>
    <dgm:cxn modelId="{5E23ACD2-52F3-4F4B-A6D6-B776BA425A50}" type="presOf" srcId="{66E5F6B3-DC53-8340-94E2-98DAF595FA65}" destId="{BA313E09-9A96-FB4E-93D2-2233A5D64FD6}" srcOrd="0" destOrd="0" presId="urn:microsoft.com/office/officeart/2005/8/layout/radial5"/>
    <dgm:cxn modelId="{6B926823-5058-1B42-A184-7780BACB23FA}" type="presOf" srcId="{91310784-9CDE-124C-AC8F-A586A4851882}" destId="{E10C7B77-F692-EF4C-8C9B-E4657DF9B586}" srcOrd="0" destOrd="0" presId="urn:microsoft.com/office/officeart/2005/8/layout/radial5"/>
    <dgm:cxn modelId="{74C1F3C7-947C-C14A-9FF2-BFC11A459951}" type="presOf" srcId="{374C97F1-9FB1-E74D-A5A2-A8BF6CBC6758}" destId="{061E6593-AD40-1F4E-8438-B36701D5EBDC}" srcOrd="0" destOrd="0" presId="urn:microsoft.com/office/officeart/2005/8/layout/radial5"/>
    <dgm:cxn modelId="{0EBBE090-446A-104C-AAB8-DF3D0B357BDB}" type="presOf" srcId="{91310784-9CDE-124C-AC8F-A586A4851882}" destId="{D7BAB6AF-C262-6A45-AC7C-B22E90CEE2F5}" srcOrd="1" destOrd="0" presId="urn:microsoft.com/office/officeart/2005/8/layout/radial5"/>
    <dgm:cxn modelId="{687266B9-D468-EA48-9F9B-553966D72FA4}" srcId="{EE282778-B737-504E-A909-6DC0B585175A}" destId="{374C97F1-9FB1-E74D-A5A2-A8BF6CBC6758}" srcOrd="0" destOrd="0" parTransId="{EB152FCA-3CA9-E447-96ED-2B1D441717CD}" sibTransId="{2218C763-0543-4240-BECB-AD0A0102499C}"/>
    <dgm:cxn modelId="{47E2F819-8FFB-FC48-9BDB-125C8EBBEE93}" type="presOf" srcId="{FD4936A8-1FC8-784E-8341-9E077272CA7C}" destId="{AD232101-8B46-6945-8123-C2756FCB413B}" srcOrd="0" destOrd="0" presId="urn:microsoft.com/office/officeart/2005/8/layout/radial5"/>
    <dgm:cxn modelId="{5853DD50-D843-6D49-AB6A-A18F78705A83}" type="presOf" srcId="{F26DCAC9-228B-964D-8449-FCA0F1EBB58E}" destId="{C4F5A6A0-30AF-3D43-91BA-35BDCE76010D}" srcOrd="0" destOrd="0" presId="urn:microsoft.com/office/officeart/2005/8/layout/radial5"/>
    <dgm:cxn modelId="{7A12CD41-E7FE-A248-BDC8-84C5BFB7EA87}" type="presOf" srcId="{D54B9262-A522-BA40-AEF0-B511CFDCA5AE}" destId="{F2486BEC-E205-1343-84DB-48EBB67025AE}" srcOrd="0" destOrd="0" presId="urn:microsoft.com/office/officeart/2005/8/layout/radial5"/>
    <dgm:cxn modelId="{B3EF2C15-1AC2-174A-94B3-4DFFDA9B7F59}" type="presParOf" srcId="{AD232101-8B46-6945-8123-C2756FCB413B}" destId="{EE342D0E-80D4-874E-AE59-654E84AAD292}" srcOrd="0" destOrd="0" presId="urn:microsoft.com/office/officeart/2005/8/layout/radial5"/>
    <dgm:cxn modelId="{7EA19E89-4F88-8E46-815E-C92CD27484A2}" type="presParOf" srcId="{AD232101-8B46-6945-8123-C2756FCB413B}" destId="{2E297B10-09DD-A241-8FFF-FBF44CCA4F3A}" srcOrd="1" destOrd="0" presId="urn:microsoft.com/office/officeart/2005/8/layout/radial5"/>
    <dgm:cxn modelId="{876A0DD7-1DA2-1946-9A0F-08B5358A6ABD}" type="presParOf" srcId="{2E297B10-09DD-A241-8FFF-FBF44CCA4F3A}" destId="{21D15ED3-A66A-D84C-BEAE-E42171E4791C}" srcOrd="0" destOrd="0" presId="urn:microsoft.com/office/officeart/2005/8/layout/radial5"/>
    <dgm:cxn modelId="{9254FB00-127F-BC45-8E0F-7643537B8127}" type="presParOf" srcId="{AD232101-8B46-6945-8123-C2756FCB413B}" destId="{061E6593-AD40-1F4E-8438-B36701D5EBDC}" srcOrd="2" destOrd="0" presId="urn:microsoft.com/office/officeart/2005/8/layout/radial5"/>
    <dgm:cxn modelId="{6FE536EE-B362-164D-8F6C-3C621F6251A2}" type="presParOf" srcId="{AD232101-8B46-6945-8123-C2756FCB413B}" destId="{1523040B-2649-9544-B56F-E0B25FD70EF3}" srcOrd="3" destOrd="0" presId="urn:microsoft.com/office/officeart/2005/8/layout/radial5"/>
    <dgm:cxn modelId="{AF73A0EC-D10D-F64A-A8E3-B944EFA8CFF8}" type="presParOf" srcId="{1523040B-2649-9544-B56F-E0B25FD70EF3}" destId="{36C4C1B4-B51F-2446-8BEB-72687AEFF539}" srcOrd="0" destOrd="0" presId="urn:microsoft.com/office/officeart/2005/8/layout/radial5"/>
    <dgm:cxn modelId="{CC8B3A43-8836-4E47-AA0A-5363B8B46F2C}" type="presParOf" srcId="{AD232101-8B46-6945-8123-C2756FCB413B}" destId="{BA313E09-9A96-FB4E-93D2-2233A5D64FD6}" srcOrd="4" destOrd="0" presId="urn:microsoft.com/office/officeart/2005/8/layout/radial5"/>
    <dgm:cxn modelId="{846CA6B1-8B62-D741-AE13-A8199B354C48}" type="presParOf" srcId="{AD232101-8B46-6945-8123-C2756FCB413B}" destId="{3DD07F50-C32F-9D49-BE29-FDB5A1E685D5}" srcOrd="5" destOrd="0" presId="urn:microsoft.com/office/officeart/2005/8/layout/radial5"/>
    <dgm:cxn modelId="{20B20454-5E13-B644-8F44-AC132B3EE2DC}" type="presParOf" srcId="{3DD07F50-C32F-9D49-BE29-FDB5A1E685D5}" destId="{140DA1A6-76B5-314B-86FB-AAC051761C1F}" srcOrd="0" destOrd="0" presId="urn:microsoft.com/office/officeart/2005/8/layout/radial5"/>
    <dgm:cxn modelId="{FA756379-0AE0-4F4E-9716-CF9F86223357}" type="presParOf" srcId="{AD232101-8B46-6945-8123-C2756FCB413B}" destId="{C4F5A6A0-30AF-3D43-91BA-35BDCE76010D}" srcOrd="6" destOrd="0" presId="urn:microsoft.com/office/officeart/2005/8/layout/radial5"/>
    <dgm:cxn modelId="{0B58E589-A07D-B843-8622-1E78E359B1A9}" type="presParOf" srcId="{AD232101-8B46-6945-8123-C2756FCB413B}" destId="{E10C7B77-F692-EF4C-8C9B-E4657DF9B586}" srcOrd="7" destOrd="0" presId="urn:microsoft.com/office/officeart/2005/8/layout/radial5"/>
    <dgm:cxn modelId="{4D3E4951-B132-6142-ABE4-7AAA31FAF1E9}" type="presParOf" srcId="{E10C7B77-F692-EF4C-8C9B-E4657DF9B586}" destId="{D7BAB6AF-C262-6A45-AC7C-B22E90CEE2F5}" srcOrd="0" destOrd="0" presId="urn:microsoft.com/office/officeart/2005/8/layout/radial5"/>
    <dgm:cxn modelId="{55A0F1C3-D566-D24C-A3F7-0668177AB408}" type="presParOf" srcId="{AD232101-8B46-6945-8123-C2756FCB413B}" destId="{F2486BEC-E205-1343-84DB-48EBB67025A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42D0E-80D4-874E-AE59-654E84AAD292}">
      <dsp:nvSpPr>
        <dsp:cNvPr id="0" name=""/>
        <dsp:cNvSpPr/>
      </dsp:nvSpPr>
      <dsp:spPr>
        <a:xfrm>
          <a:off x="3568967" y="2158890"/>
          <a:ext cx="1294147" cy="1294147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Aktivitets-udvikling</a:t>
          </a:r>
          <a:endParaRPr lang="da-DK" sz="1600" kern="1200" dirty="0"/>
        </a:p>
      </dsp:txBody>
      <dsp:txXfrm>
        <a:off x="3758490" y="2348413"/>
        <a:ext cx="915101" cy="915101"/>
      </dsp:txXfrm>
    </dsp:sp>
    <dsp:sp modelId="{2E297B10-09DD-A241-8FFF-FBF44CCA4F3A}">
      <dsp:nvSpPr>
        <dsp:cNvPr id="0" name=""/>
        <dsp:cNvSpPr/>
      </dsp:nvSpPr>
      <dsp:spPr>
        <a:xfrm rot="16200000">
          <a:off x="4121342" y="1765569"/>
          <a:ext cx="189396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4149752" y="1881981"/>
        <a:ext cx="132577" cy="264006"/>
      </dsp:txXfrm>
    </dsp:sp>
    <dsp:sp modelId="{061E6593-AD40-1F4E-8438-B36701D5EBDC}">
      <dsp:nvSpPr>
        <dsp:cNvPr id="0" name=""/>
        <dsp:cNvSpPr/>
      </dsp:nvSpPr>
      <dsp:spPr>
        <a:xfrm>
          <a:off x="3250032" y="-140734"/>
          <a:ext cx="1932016" cy="19422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Teamudvikling (samarbejde og relationer) </a:t>
          </a:r>
          <a:endParaRPr lang="da-DK" sz="1400" kern="1200" dirty="0"/>
        </a:p>
      </dsp:txBody>
      <dsp:txXfrm>
        <a:off x="3532969" y="143705"/>
        <a:ext cx="1366142" cy="1373394"/>
      </dsp:txXfrm>
    </dsp:sp>
    <dsp:sp modelId="{1523040B-2649-9544-B56F-E0B25FD70EF3}">
      <dsp:nvSpPr>
        <dsp:cNvPr id="0" name=""/>
        <dsp:cNvSpPr/>
      </dsp:nvSpPr>
      <dsp:spPr>
        <a:xfrm>
          <a:off x="4942860" y="2585959"/>
          <a:ext cx="192114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4942860" y="2673961"/>
        <a:ext cx="134480" cy="264006"/>
      </dsp:txXfrm>
    </dsp:sp>
    <dsp:sp modelId="{BA313E09-9A96-FB4E-93D2-2233A5D64FD6}">
      <dsp:nvSpPr>
        <dsp:cNvPr id="0" name=""/>
        <dsp:cNvSpPr/>
      </dsp:nvSpPr>
      <dsp:spPr>
        <a:xfrm>
          <a:off x="5225594" y="1834828"/>
          <a:ext cx="1932016" cy="19422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Idrætskulturel indsigt</a:t>
          </a:r>
          <a:endParaRPr lang="da-DK" sz="1400" kern="1200" dirty="0"/>
        </a:p>
      </dsp:txBody>
      <dsp:txXfrm>
        <a:off x="5508531" y="2119267"/>
        <a:ext cx="1366142" cy="1373394"/>
      </dsp:txXfrm>
    </dsp:sp>
    <dsp:sp modelId="{3DD07F50-C32F-9D49-BE29-FDB5A1E685D5}">
      <dsp:nvSpPr>
        <dsp:cNvPr id="0" name=""/>
        <dsp:cNvSpPr/>
      </dsp:nvSpPr>
      <dsp:spPr>
        <a:xfrm rot="5400000">
          <a:off x="4121342" y="3406348"/>
          <a:ext cx="189396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>
        <a:off x="4149752" y="3465941"/>
        <a:ext cx="132577" cy="264006"/>
      </dsp:txXfrm>
    </dsp:sp>
    <dsp:sp modelId="{C4F5A6A0-30AF-3D43-91BA-35BDCE76010D}">
      <dsp:nvSpPr>
        <dsp:cNvPr id="0" name=""/>
        <dsp:cNvSpPr/>
      </dsp:nvSpPr>
      <dsp:spPr>
        <a:xfrm>
          <a:off x="3250032" y="3810390"/>
          <a:ext cx="1932016" cy="19422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Udvikle og skabe aktiviteter (spilkonstruktion) </a:t>
          </a:r>
          <a:endParaRPr lang="da-DK" sz="1400" kern="1200" dirty="0"/>
        </a:p>
      </dsp:txBody>
      <dsp:txXfrm>
        <a:off x="3532969" y="4094829"/>
        <a:ext cx="1366142" cy="1373394"/>
      </dsp:txXfrm>
    </dsp:sp>
    <dsp:sp modelId="{E10C7B77-F692-EF4C-8C9B-E4657DF9B586}">
      <dsp:nvSpPr>
        <dsp:cNvPr id="0" name=""/>
        <dsp:cNvSpPr/>
      </dsp:nvSpPr>
      <dsp:spPr>
        <a:xfrm rot="10800000">
          <a:off x="3297107" y="2585959"/>
          <a:ext cx="192114" cy="440010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/>
        </a:p>
      </dsp:txBody>
      <dsp:txXfrm rot="10800000">
        <a:off x="3354741" y="2673961"/>
        <a:ext cx="134480" cy="264006"/>
      </dsp:txXfrm>
    </dsp:sp>
    <dsp:sp modelId="{F2486BEC-E205-1343-84DB-48EBB67025AE}">
      <dsp:nvSpPr>
        <dsp:cNvPr id="0" name=""/>
        <dsp:cNvSpPr/>
      </dsp:nvSpPr>
      <dsp:spPr>
        <a:xfrm>
          <a:off x="1274470" y="1834828"/>
          <a:ext cx="1932016" cy="19422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Analysere og justere</a:t>
          </a:r>
          <a:endParaRPr lang="da-DK" sz="1400" kern="1200" dirty="0"/>
        </a:p>
      </dsp:txBody>
      <dsp:txXfrm>
        <a:off x="1557407" y="2119267"/>
        <a:ext cx="1366142" cy="1373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2F704-E552-BF45-8FDA-AEAD01FDB3A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F4F2B-2CA9-8140-9A7F-2452A541C1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2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4F2B-2CA9-8140-9A7F-2452A541C1F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33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F4F2B-2CA9-8140-9A7F-2452A541C1F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02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183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26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80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4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428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7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58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89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89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4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62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B9EF-1F35-1E48-90BB-305A1F24AAB2}" type="datetimeFigureOut">
              <a:rPr lang="da-DK" smtClean="0"/>
              <a:t>26/10/18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F38A-6F01-9A4E-82E3-D22B5BA3A1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90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h@skoleidraet.d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513680"/>
            <a:ext cx="7933749" cy="1483967"/>
          </a:xfrm>
        </p:spPr>
        <p:txBody>
          <a:bodyPr>
            <a:normAutofit/>
          </a:bodyPr>
          <a:lstStyle/>
          <a:p>
            <a:r>
              <a:rPr lang="da-DK" sz="3600" dirty="0" smtClean="0"/>
              <a:t>Idrætslærernes Forum </a:t>
            </a:r>
            <a:r>
              <a:rPr lang="da-DK" sz="3600" dirty="0" smtClean="0"/>
              <a:t>Vingsted </a:t>
            </a:r>
            <a:r>
              <a:rPr lang="da-DK" sz="3600" dirty="0" smtClean="0"/>
              <a:t/>
            </a:r>
            <a:br>
              <a:rPr lang="da-DK" sz="3600" dirty="0" smtClean="0"/>
            </a:br>
            <a:r>
              <a:rPr lang="da-DK" sz="3600" dirty="0" smtClean="0"/>
              <a:t>26. oktober 2018</a:t>
            </a:r>
            <a:endParaRPr lang="da-DK" sz="3600" dirty="0"/>
          </a:p>
        </p:txBody>
      </p:sp>
      <p:sp>
        <p:nvSpPr>
          <p:cNvPr id="4" name="Rektangel 3"/>
          <p:cNvSpPr/>
          <p:nvPr/>
        </p:nvSpPr>
        <p:spPr>
          <a:xfrm>
            <a:off x="2033257" y="2434555"/>
            <a:ext cx="5358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5400" dirty="0"/>
              <a:t>Aktivitetsudvikling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033257" y="3995298"/>
            <a:ext cx="52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Torben Hansen, projektleder Dansk Skoleidræt</a:t>
            </a:r>
          </a:p>
          <a:p>
            <a:pPr algn="ctr"/>
            <a:r>
              <a:rPr lang="da-DK" dirty="0" smtClean="0">
                <a:hlinkClick r:id="rId2"/>
              </a:rPr>
              <a:t>toh@skoleidraet.dk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45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38285"/>
              </p:ext>
            </p:extLst>
          </p:nvPr>
        </p:nvGraphicFramePr>
        <p:xfrm>
          <a:off x="457200" y="1600198"/>
          <a:ext cx="8343618" cy="51728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3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7900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da-DK" sz="1400" dirty="0" smtClean="0"/>
                        <a:t>Hvilke potentialer kan</a:t>
                      </a:r>
                      <a:r>
                        <a:rPr lang="da-DK" sz="1400" baseline="0" dirty="0" smtClean="0"/>
                        <a:t> du med afsæt i workshoppen i dag se, at aktivitetsudvikling kunne have for din egen målgruppe?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da-DK" sz="1400" baseline="0" dirty="0" smtClean="0"/>
                        <a:t>Hvilke idrætsfaglig læring kunne den bidrage til hos dine elever? </a:t>
                      </a:r>
                      <a:endParaRPr lang="da-DK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381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da-DK" sz="1400" dirty="0" smtClean="0"/>
                        <a:t>Hvad er</a:t>
                      </a:r>
                      <a:r>
                        <a:rPr lang="da-DK" sz="1400" baseline="0" dirty="0" smtClean="0"/>
                        <a:t> den vigtigste pointe du tager med hjem fra workshoppen</a:t>
                      </a:r>
                      <a:endParaRPr lang="da-DK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9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18" y="105152"/>
            <a:ext cx="8861961" cy="1143000"/>
          </a:xfrm>
        </p:spPr>
        <p:txBody>
          <a:bodyPr/>
          <a:lstStyle/>
          <a:p>
            <a:r>
              <a:rPr lang="da-DK" dirty="0" smtClean="0"/>
              <a:t>Hvilke faglige mål har vi ramt i dag?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0478"/>
              </p:ext>
            </p:extLst>
          </p:nvPr>
        </p:nvGraphicFramePr>
        <p:xfrm>
          <a:off x="142319" y="1248152"/>
          <a:ext cx="8861961" cy="546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10"/>
                <a:gridCol w="1729724"/>
                <a:gridCol w="5566727"/>
              </a:tblGrid>
              <a:tr h="73060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/>
                        <a:t>Kompetence-område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Kompetence-mål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Færdigheds- og </a:t>
                      </a:r>
                      <a:r>
                        <a:rPr lang="da-DK" sz="1800" dirty="0" err="1" smtClean="0"/>
                        <a:t>vidensmål</a:t>
                      </a:r>
                      <a:endParaRPr lang="da-DK" sz="1800" dirty="0"/>
                    </a:p>
                  </a:txBody>
                  <a:tcPr/>
                </a:tc>
              </a:tr>
              <a:tr h="1332277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Idrætskultur og relationer </a:t>
                      </a:r>
                      <a:endParaRPr lang="da-DK" sz="1400" dirty="0" smtClean="0"/>
                    </a:p>
                    <a:p>
                      <a:pPr algn="ctr"/>
                      <a:endParaRPr lang="da-DK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Eleven kan vurdere idrætskulturelle normer, værdier og relationer i et samfundsmæssigt perspektiv 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Normer og værdier</a:t>
                      </a:r>
                    </a:p>
                    <a:p>
                      <a:r>
                        <a:rPr lang="da-DK" sz="1400" dirty="0" smtClean="0"/>
                        <a:t>Eleven kan vurdere udviklingen af normer, værdier og etik i idrætskultur</a:t>
                      </a:r>
                    </a:p>
                    <a:p>
                      <a:r>
                        <a:rPr lang="da-DK" sz="1400" dirty="0" smtClean="0"/>
                        <a:t>Eleven kan opstille individuelle og fælles regler</a:t>
                      </a:r>
                    </a:p>
                    <a:p>
                      <a:r>
                        <a:rPr lang="da-DK" sz="1400" dirty="0" smtClean="0"/>
                        <a:t>Eleven har viden om regelsæts formål og struktur </a:t>
                      </a:r>
                      <a:endParaRPr lang="da-DK" sz="1400" dirty="0"/>
                    </a:p>
                  </a:txBody>
                  <a:tcPr/>
                </a:tc>
              </a:tr>
              <a:tr h="1097896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Idrætten i samfundet</a:t>
                      </a:r>
                    </a:p>
                    <a:p>
                      <a:r>
                        <a:rPr lang="da-DK" sz="1400" dirty="0" smtClean="0"/>
                        <a:t>Eleven kan deltage i udvikling af idrætslige aktivitetstilbud. (9.kl)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Eleven kan tilrettelægge et forløb for selvorganiseret idræt, (7. </a:t>
                      </a:r>
                      <a:r>
                        <a:rPr lang="da-DK" sz="1400" dirty="0" err="1" smtClean="0"/>
                        <a:t>kl</a:t>
                      </a:r>
                      <a:r>
                        <a:rPr lang="da-DK" sz="1400" dirty="0" smtClean="0"/>
                        <a:t>) </a:t>
                      </a:r>
                    </a:p>
                  </a:txBody>
                  <a:tcPr/>
                </a:tc>
              </a:tr>
              <a:tr h="1031440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Samarbejde og ansvar</a:t>
                      </a:r>
                    </a:p>
                    <a:p>
                      <a:r>
                        <a:rPr lang="da-DK" sz="1400" dirty="0" smtClean="0"/>
                        <a:t>Eleven kan indgå konstruktivt  i løsning  af idrætslige opgaver med andre </a:t>
                      </a:r>
                    </a:p>
                    <a:p>
                      <a:r>
                        <a:rPr lang="da-DK" sz="1400" dirty="0" smtClean="0"/>
                        <a:t>Eleven har viden om processer i gruppearbejde </a:t>
                      </a:r>
                      <a:endParaRPr lang="da-DK" sz="1400" dirty="0"/>
                    </a:p>
                  </a:txBody>
                  <a:tcPr/>
                </a:tc>
              </a:tr>
              <a:tr h="1269161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Alsidig idrætsudøvelse</a:t>
                      </a:r>
                      <a:endParaRPr lang="da-D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Boldbasis og boldspil</a:t>
                      </a:r>
                    </a:p>
                    <a:p>
                      <a:r>
                        <a:rPr lang="da-DK" sz="1400" dirty="0" smtClean="0"/>
                        <a:t>Eleven kan justere boldspil ved at ændre  forudsætninger og regler.</a:t>
                      </a:r>
                    </a:p>
                    <a:p>
                      <a:r>
                        <a:rPr lang="da-DK" sz="1400" dirty="0" smtClean="0"/>
                        <a:t>Eleven har viden om spiludvikling </a:t>
                      </a:r>
                    </a:p>
                    <a:p>
                      <a:r>
                        <a:rPr lang="da-DK" sz="1400" dirty="0" smtClean="0"/>
                        <a:t>Eleven kan udvikle boldspil</a:t>
                      </a:r>
                    </a:p>
                    <a:p>
                      <a:r>
                        <a:rPr lang="da-DK" sz="1400" dirty="0" smtClean="0"/>
                        <a:t>Eleven har viden om spilkonstruktion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3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810"/>
            <a:ext cx="8229600" cy="1143000"/>
          </a:xfrm>
        </p:spPr>
        <p:txBody>
          <a:bodyPr>
            <a:noAutofit/>
          </a:bodyPr>
          <a:lstStyle/>
          <a:p>
            <a:r>
              <a:rPr lang="da-DK" sz="3200" dirty="0" smtClean="0"/>
              <a:t>Hvorfor aktivitetsudvikling?</a:t>
            </a:r>
            <a:endParaRPr lang="da-DK" sz="3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42427"/>
              </p:ext>
            </p:extLst>
          </p:nvPr>
        </p:nvGraphicFramePr>
        <p:xfrm>
          <a:off x="457200" y="1033777"/>
          <a:ext cx="8432082" cy="561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25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a-DK" dirty="0" smtClean="0"/>
              <a:t>Faglige argumenter for Aktivitetsudvikling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Aktivitetsudvikling (AU) skaber inklusion i idrætstimerne</a:t>
            </a:r>
            <a:endParaRPr lang="da-DK" dirty="0" smtClean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AU forudsætter ikke samme grad af tekniske og taktisk ekspertise hos eleverne. </a:t>
            </a:r>
          </a:p>
          <a:p>
            <a:r>
              <a:rPr lang="da-DK" dirty="0"/>
              <a:t>AU forudsætter, at elever kan tale om deres ideer, tanker og oplevelser fra aktiviteter.</a:t>
            </a:r>
          </a:p>
          <a:p>
            <a:r>
              <a:rPr lang="da-DK" dirty="0"/>
              <a:t>Derfor vil du opdage, at en hel anden målgruppe kan få taletid i idrætsundervisningen. </a:t>
            </a:r>
          </a:p>
          <a:p>
            <a:r>
              <a:rPr lang="da-DK" dirty="0"/>
              <a:t>Fodbolddrengene og dansepigerne bliver udfordret på det, de tager for givet. </a:t>
            </a:r>
          </a:p>
          <a:p>
            <a:r>
              <a:rPr lang="da-DK" dirty="0"/>
              <a:t>AU skaber bedre forståelse og indsigt i, at idrætsfaget rummer mange forskellige motiver for deltagelse i idræt, fysisk aktivitet og sport. </a:t>
            </a:r>
          </a:p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Aktivitetsudvikling (AU) og prøven i idræt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AU styrker elevernes produkter </a:t>
            </a:r>
            <a:r>
              <a:rPr lang="da-DK" dirty="0" err="1"/>
              <a:t>ifm</a:t>
            </a:r>
            <a:r>
              <a:rPr lang="da-DK" dirty="0"/>
              <a:t>. idrætsprøven, hvor de med afsæt i et tema (fokus) skal udvikle målrettede aktiviteter. Aktivitetshjulet bruges derfor implicit under hele processen. Eksplicit brug af aktivitetshjulet vil gøre dem mere reflekterede når de skal begrunde deres valg af aktiviteter. </a:t>
            </a:r>
          </a:p>
          <a:p>
            <a:r>
              <a:rPr lang="da-DK" dirty="0"/>
              <a:t>Gruppen skal afklare formål med deres aktiviteter. (Fiskens hale)</a:t>
            </a:r>
          </a:p>
          <a:p>
            <a:r>
              <a:rPr lang="da-DK" dirty="0"/>
              <a:t> Med afsæt i afklaringen skal de udvikle mange ideer. (Fiskens krop)</a:t>
            </a:r>
          </a:p>
          <a:p>
            <a:r>
              <a:rPr lang="da-DK" dirty="0"/>
              <a:t>De mange ideer skal kondenseres til de bedste aktiviteter </a:t>
            </a:r>
            <a:r>
              <a:rPr lang="da-DK" dirty="0" err="1"/>
              <a:t>ift</a:t>
            </a:r>
            <a:r>
              <a:rPr lang="da-DK" dirty="0"/>
              <a:t> valgt tema. (Fiskens hoved) </a:t>
            </a:r>
          </a:p>
        </p:txBody>
      </p:sp>
    </p:spTree>
    <p:extLst>
      <p:ext uri="{BB962C8B-B14F-4D97-AF65-F5344CB8AC3E}">
        <p14:creationId xmlns:p14="http://schemas.microsoft.com/office/powerpoint/2010/main" val="396766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318" y="105152"/>
            <a:ext cx="8861961" cy="1143000"/>
          </a:xfrm>
        </p:spPr>
        <p:txBody>
          <a:bodyPr/>
          <a:lstStyle/>
          <a:p>
            <a:r>
              <a:rPr lang="da-DK" dirty="0" smtClean="0"/>
              <a:t>Aktivitetsudvikling i relation til FFM</a:t>
            </a:r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25112"/>
              </p:ext>
            </p:extLst>
          </p:nvPr>
        </p:nvGraphicFramePr>
        <p:xfrm>
          <a:off x="142319" y="1248152"/>
          <a:ext cx="8861961" cy="5461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10"/>
                <a:gridCol w="1729724"/>
                <a:gridCol w="5566727"/>
              </a:tblGrid>
              <a:tr h="730604"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err="1" smtClean="0"/>
                        <a:t>Kompetence-område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Kompetence-mål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dirty="0" smtClean="0"/>
                        <a:t>Færdigheds- og </a:t>
                      </a:r>
                      <a:r>
                        <a:rPr lang="da-DK" sz="1800" dirty="0" err="1" smtClean="0"/>
                        <a:t>vidensmål</a:t>
                      </a:r>
                      <a:endParaRPr lang="da-DK" sz="1800" dirty="0"/>
                    </a:p>
                  </a:txBody>
                  <a:tcPr/>
                </a:tc>
              </a:tr>
              <a:tr h="1332277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Idrætskultur og relationer </a:t>
                      </a:r>
                      <a:endParaRPr lang="da-DK" sz="1400" dirty="0" smtClean="0"/>
                    </a:p>
                    <a:p>
                      <a:pPr algn="ctr"/>
                      <a:endParaRPr lang="da-DK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a-DK" sz="1400" dirty="0" smtClean="0"/>
                        <a:t>Eleven kan vurdere idrætskulturelle normer, værdier og relationer i et samfundsmæssigt perspektiv </a:t>
                      </a:r>
                      <a:endParaRPr lang="da-D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Normer og værdier</a:t>
                      </a:r>
                    </a:p>
                    <a:p>
                      <a:r>
                        <a:rPr lang="da-DK" sz="1400" dirty="0" smtClean="0"/>
                        <a:t>Eleven kan vurdere udviklingen af normer, værdier og etik i idrætskultur</a:t>
                      </a:r>
                    </a:p>
                    <a:p>
                      <a:r>
                        <a:rPr lang="da-DK" sz="1400" dirty="0" smtClean="0"/>
                        <a:t>Eleven kan opstille individuelle og fælles regler</a:t>
                      </a:r>
                    </a:p>
                    <a:p>
                      <a:r>
                        <a:rPr lang="da-DK" sz="1400" dirty="0" smtClean="0"/>
                        <a:t>Eleven har viden om regelsæts formål og struktur </a:t>
                      </a:r>
                      <a:endParaRPr lang="da-DK" sz="1400" dirty="0"/>
                    </a:p>
                  </a:txBody>
                  <a:tcPr/>
                </a:tc>
              </a:tr>
              <a:tr h="1097896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smtClean="0"/>
                        <a:t>Idrætten i samfundet</a:t>
                      </a:r>
                    </a:p>
                    <a:p>
                      <a:r>
                        <a:rPr lang="da-DK" sz="1400" dirty="0" smtClean="0"/>
                        <a:t>Eleven kan deltage i udvikling af idrætslige aktivitetstilbud. (9.kl)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 smtClean="0"/>
                        <a:t>Eleven kan tilrettelægge et forløb for selvorganiseret idræt, (7. </a:t>
                      </a:r>
                      <a:r>
                        <a:rPr lang="da-DK" sz="1400" dirty="0" err="1" smtClean="0"/>
                        <a:t>kl</a:t>
                      </a:r>
                      <a:r>
                        <a:rPr lang="da-DK" sz="1400" dirty="0" smtClean="0"/>
                        <a:t>) </a:t>
                      </a:r>
                    </a:p>
                  </a:txBody>
                  <a:tcPr/>
                </a:tc>
              </a:tr>
              <a:tr h="1031440"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Samarbejde og ansvar</a:t>
                      </a:r>
                    </a:p>
                    <a:p>
                      <a:r>
                        <a:rPr lang="da-DK" sz="1400" dirty="0" smtClean="0"/>
                        <a:t>Eleven kan indgå konstruktivt  i løsning  af idrætslige opgaver med andre </a:t>
                      </a:r>
                    </a:p>
                    <a:p>
                      <a:r>
                        <a:rPr lang="da-DK" sz="1400" dirty="0" smtClean="0"/>
                        <a:t>Eleven har viden om processer i gruppearbejde </a:t>
                      </a:r>
                      <a:endParaRPr lang="da-DK" sz="1400" dirty="0"/>
                    </a:p>
                  </a:txBody>
                  <a:tcPr/>
                </a:tc>
              </a:tr>
              <a:tr h="1269161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/>
                        <a:t>Alsidig idrætsudøvelse</a:t>
                      </a:r>
                      <a:endParaRPr lang="da-DK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a-DK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/>
                        <a:t>Boldbasis og boldspil</a:t>
                      </a:r>
                    </a:p>
                    <a:p>
                      <a:r>
                        <a:rPr lang="da-DK" sz="1400" dirty="0" smtClean="0"/>
                        <a:t>Eleven kan justere boldspil ved at ændre  forudsætninger og regler.</a:t>
                      </a:r>
                    </a:p>
                    <a:p>
                      <a:r>
                        <a:rPr lang="da-DK" sz="1400" dirty="0" smtClean="0"/>
                        <a:t>Eleven har viden om spiludvikling </a:t>
                      </a:r>
                    </a:p>
                    <a:p>
                      <a:r>
                        <a:rPr lang="da-DK" sz="1400" dirty="0" smtClean="0"/>
                        <a:t>Eleven kan udvikle boldspil</a:t>
                      </a:r>
                    </a:p>
                    <a:p>
                      <a:r>
                        <a:rPr lang="da-DK" sz="1400" dirty="0" smtClean="0"/>
                        <a:t>Eleven har viden om spilkonstruktion</a:t>
                      </a:r>
                      <a:endParaRPr lang="da-DK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9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Aktivitetshjulet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56" y="1212393"/>
            <a:ext cx="5078530" cy="507853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86" y="800575"/>
            <a:ext cx="1909722" cy="190972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3138"/>
            <a:ext cx="2153476" cy="21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 smtClean="0"/>
              <a:t>Kvaliteter i idrætsaktiviteter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2"/>
          <a:srcRect t="14275"/>
          <a:stretch/>
        </p:blipFill>
        <p:spPr>
          <a:xfrm>
            <a:off x="139849" y="1165692"/>
            <a:ext cx="8853544" cy="569230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401262" y="6409772"/>
            <a:ext cx="118333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400" dirty="0" smtClean="0"/>
              <a:t>Hansen, 2010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89350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 smtClean="0"/>
              <a:t>Fisken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3" b="-265"/>
          <a:stretch/>
        </p:blipFill>
        <p:spPr>
          <a:xfrm>
            <a:off x="457200" y="1417638"/>
            <a:ext cx="8229600" cy="4932065"/>
          </a:xfrm>
        </p:spPr>
      </p:pic>
      <p:sp>
        <p:nvSpPr>
          <p:cNvPr id="5" name="Tekstfelt 4"/>
          <p:cNvSpPr txBox="1"/>
          <p:nvPr/>
        </p:nvSpPr>
        <p:spPr>
          <a:xfrm>
            <a:off x="7537821" y="6452325"/>
            <a:ext cx="166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Hovgaard, 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465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17" y="72814"/>
            <a:ext cx="1755359" cy="17553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4183" y="0"/>
            <a:ext cx="5872924" cy="1143000"/>
          </a:xfrm>
        </p:spPr>
        <p:txBody>
          <a:bodyPr/>
          <a:lstStyle/>
          <a:p>
            <a:r>
              <a:rPr lang="da-DK" dirty="0" smtClean="0"/>
              <a:t>Idrætsludo</a:t>
            </a:r>
            <a:endParaRPr lang="da-DK" dirty="0"/>
          </a:p>
        </p:txBody>
      </p:sp>
      <p:pic>
        <p:nvPicPr>
          <p:cNvPr id="4" name="Bille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7" y="2054120"/>
            <a:ext cx="2313940" cy="182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7" y="4258256"/>
            <a:ext cx="2465070" cy="1924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20923"/>
              </p:ext>
            </p:extLst>
          </p:nvPr>
        </p:nvGraphicFramePr>
        <p:xfrm>
          <a:off x="3054183" y="1397000"/>
          <a:ext cx="5872924" cy="49910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364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64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6996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Justeringer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Betydning</a:t>
                      </a:r>
                      <a:r>
                        <a:rPr lang="da-DK" baseline="0" dirty="0" smtClean="0"/>
                        <a:t> for aktiviteten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201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2010"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34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3578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a-DK" sz="6600" dirty="0" smtClean="0">
                <a:cs typeface="Cracked"/>
              </a:rPr>
              <a:t>Fokus pizza</a:t>
            </a:r>
            <a:endParaRPr lang="da-DK" sz="6600" dirty="0">
              <a:cs typeface="Cracked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15018" t="15289" r="15704"/>
          <a:stretch/>
        </p:blipFill>
        <p:spPr>
          <a:xfrm>
            <a:off x="2812693" y="3635039"/>
            <a:ext cx="3514368" cy="322296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24303" y="1388102"/>
            <a:ext cx="2875234" cy="28750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/>
          <p:cNvSpPr/>
          <p:nvPr/>
        </p:nvSpPr>
        <p:spPr>
          <a:xfrm>
            <a:off x="5940216" y="1388102"/>
            <a:ext cx="2875234" cy="28750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08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3578"/>
            <a:ext cx="9144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a-DK" sz="6600" dirty="0" smtClean="0">
                <a:cs typeface="Cracked"/>
              </a:rPr>
              <a:t>Gruppens ”Fokus pizza”</a:t>
            </a:r>
            <a:endParaRPr lang="da-DK" sz="6600" dirty="0">
              <a:cs typeface="Cracked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l="15018" t="15289" r="15704"/>
          <a:stretch/>
        </p:blipFill>
        <p:spPr>
          <a:xfrm>
            <a:off x="736467" y="1601844"/>
            <a:ext cx="3514368" cy="32229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262484" y="1435101"/>
            <a:ext cx="3451210" cy="33897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266072" y="5324618"/>
            <a:ext cx="864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Hvordan ser gruppens fokus-pizza ud?</a:t>
            </a:r>
          </a:p>
          <a:p>
            <a:pPr algn="ctr"/>
            <a:r>
              <a:rPr lang="da-DK" dirty="0" smtClean="0"/>
              <a:t>Hvilke tre ”ingredienser” er de mest centrale i jeres gruppe OG hvor meget skal de vægtes?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772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6" y="-696"/>
            <a:ext cx="911519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a-DK" dirty="0" smtClean="0"/>
              <a:t>Udviklingsopgave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18" t="15289" r="15704"/>
          <a:stretch/>
        </p:blipFill>
        <p:spPr>
          <a:xfrm>
            <a:off x="457200" y="1417638"/>
            <a:ext cx="3127579" cy="2868230"/>
          </a:xfrm>
          <a:prstGeom prst="rect">
            <a:avLst/>
          </a:prstGeom>
        </p:spPr>
      </p:pic>
      <p:pic>
        <p:nvPicPr>
          <p:cNvPr id="5" name="Billed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67" y="1703245"/>
            <a:ext cx="2313940" cy="1820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padbuet pil 5"/>
          <p:cNvSpPr/>
          <p:nvPr/>
        </p:nvSpPr>
        <p:spPr>
          <a:xfrm>
            <a:off x="3584779" y="3625327"/>
            <a:ext cx="2571078" cy="73152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57200" y="5217459"/>
            <a:ext cx="822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Med afsæt i gruppens </a:t>
            </a:r>
            <a:r>
              <a:rPr lang="da-DK" sz="2000" i="1" dirty="0"/>
              <a:t>Fokus </a:t>
            </a:r>
            <a:r>
              <a:rPr lang="da-DK" sz="2000" i="1" dirty="0" smtClean="0"/>
              <a:t>pizza </a:t>
            </a:r>
            <a:r>
              <a:rPr lang="da-DK" sz="2000" dirty="0" smtClean="0"/>
              <a:t>skal jeres gruppe udvikle idrætsludo således, at disse ingredienser bliver karakteristiske for aktiviteten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9318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640</Words>
  <Application>Microsoft Macintosh PowerPoint</Application>
  <PresentationFormat>Skærmshow (4:3)</PresentationFormat>
  <Paragraphs>86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Idrætslærernes Forum Vingsted  26. oktober 2018</vt:lpstr>
      <vt:lpstr>Aktivitetsudvikling i relation til FFM</vt:lpstr>
      <vt:lpstr>Aktivitetshjulet</vt:lpstr>
      <vt:lpstr>Kvaliteter i idrætsaktiviteter</vt:lpstr>
      <vt:lpstr>Fisken</vt:lpstr>
      <vt:lpstr>Idrætsludo</vt:lpstr>
      <vt:lpstr>Fokus pizza</vt:lpstr>
      <vt:lpstr>Gruppens ”Fokus pizza”</vt:lpstr>
      <vt:lpstr>Udviklingsopgave</vt:lpstr>
      <vt:lpstr>Opsamling</vt:lpstr>
      <vt:lpstr>Hvilke faglige mål har vi ramt i dag?</vt:lpstr>
      <vt:lpstr>Hvorfor aktivitetsudvikling?</vt:lpstr>
      <vt:lpstr>Faglige argumenter for Aktivitetsudvikling</vt:lpstr>
    </vt:vector>
  </TitlesOfParts>
  <Company>SDU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Ludobasket</dc:title>
  <dc:creator>IT Service</dc:creator>
  <cp:lastModifiedBy>Torben Hansen</cp:lastModifiedBy>
  <cp:revision>37</cp:revision>
  <cp:lastPrinted>2018-10-24T12:59:30Z</cp:lastPrinted>
  <dcterms:created xsi:type="dcterms:W3CDTF">2014-03-13T20:55:51Z</dcterms:created>
  <dcterms:modified xsi:type="dcterms:W3CDTF">2018-10-26T20:00:56Z</dcterms:modified>
</cp:coreProperties>
</file>